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4" r:id="rId4"/>
    <p:sldMasterId id="2147483675" r:id="rId5"/>
    <p:sldMasterId id="2147483676" r:id="rId6"/>
    <p:sldMasterId id="214748367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rduino.cc/en/Tutorial/Knob"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scarliang.com/ctt/uploads/2013/10/mosfet.jpg"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44d7eb19b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544d7eb19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8b807cedf_0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8b807cedf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challenge, have the students write some pseudocode and translate on their own. If/when they ask for help, make sure they have pseudocode before they are trying to create actual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Spend the last 10-15 minutes of the “class” working out the solution with them. Create pseudocode as a class, and then have them help with the translations.</a:t>
            </a:r>
            <a:endParaRPr/>
          </a:p>
        </p:txBody>
      </p:sp>
      <p:sp>
        <p:nvSpPr>
          <p:cNvPr id="257" name="Google Shape;257;g58b807cedf_0_35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8b807cedf_0_3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8b807cedf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58b807cedf_0_36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823102f6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823102f6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8b807ced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8b807ced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8b807cedf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8b807ced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https://howtomechatronics.com/tutorials/arduino/arduino-color-sensing-tutorial-tcs230-tcs3200-color-sensor/ </a:t>
            </a:r>
            <a:endParaRPr/>
          </a:p>
          <a:p>
            <a:pPr indent="0" lvl="0" marL="0" rtl="0" algn="l">
              <a:spcBef>
                <a:spcPts val="0"/>
              </a:spcBef>
              <a:spcAft>
                <a:spcPts val="0"/>
              </a:spcAft>
              <a:buNone/>
            </a:pPr>
            <a:r>
              <a:rPr lang="en"/>
              <a:t>Source for chart</a:t>
            </a:r>
            <a:endParaRPr/>
          </a:p>
          <a:p>
            <a:pPr indent="0" lvl="0" marL="0" rtl="0" algn="l">
              <a:spcBef>
                <a:spcPts val="0"/>
              </a:spcBef>
              <a:spcAft>
                <a:spcPts val="0"/>
              </a:spcAft>
              <a:buNone/>
            </a:pPr>
            <a:r>
              <a:t/>
            </a:r>
            <a:endParaRPr/>
          </a:p>
        </p:txBody>
      </p:sp>
      <p:sp>
        <p:nvSpPr>
          <p:cNvPr id="289" name="Google Shape;289;g58b807cedf_0_22: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8b807cedf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8b807ced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it can see only red, only green, only blue, or all of them, but not red and green at the same time (without blue), and so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https://howtomechatronics.com/tutorials/arduino/arduino-color-sensing-tutorial-tcs230-tcs3200-color-sensor/ </a:t>
            </a:r>
            <a:endParaRPr/>
          </a:p>
          <a:p>
            <a:pPr indent="0" lvl="0" marL="0" rtl="0" algn="l">
              <a:spcBef>
                <a:spcPts val="0"/>
              </a:spcBef>
              <a:spcAft>
                <a:spcPts val="0"/>
              </a:spcAft>
              <a:buNone/>
            </a:pPr>
            <a:r>
              <a:rPr lang="en"/>
              <a:t>Source for chart</a:t>
            </a:r>
            <a:endParaRPr/>
          </a:p>
          <a:p>
            <a:pPr indent="0" lvl="0" marL="0" rtl="0" algn="l">
              <a:spcBef>
                <a:spcPts val="0"/>
              </a:spcBef>
              <a:spcAft>
                <a:spcPts val="0"/>
              </a:spcAft>
              <a:buNone/>
            </a:pPr>
            <a:r>
              <a:t/>
            </a:r>
            <a:endParaRPr/>
          </a:p>
        </p:txBody>
      </p:sp>
      <p:sp>
        <p:nvSpPr>
          <p:cNvPr id="298" name="Google Shape;298;g58b807cedf_0_3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8b807cedf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8b807ced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58b807cedf_0_7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8b807cedf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8b807ced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may need to be walked through this. </a:t>
            </a:r>
            <a:endParaRPr/>
          </a:p>
        </p:txBody>
      </p:sp>
      <p:sp>
        <p:nvSpPr>
          <p:cNvPr id="316" name="Google Shape;316;g58b807cedf_0_8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8b807cedf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8b807ced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need to walk them through the logic</a:t>
            </a:r>
            <a:endParaRPr/>
          </a:p>
        </p:txBody>
      </p:sp>
      <p:sp>
        <p:nvSpPr>
          <p:cNvPr id="325" name="Google Shape;325;g58b807cedf_0_9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8b807cedf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8b807ced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58b807cedf_0_9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44d7eb19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44d7eb19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8b807cedf_0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8b807ced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58b807cedf_0_10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8b807cedf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8b807ced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58b807cedf_0_11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8b807cedf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8b807cedf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58b807cedf_0_11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8b807cedf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8b807ced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58b807cedf_0_12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8b807cedf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8b807ced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58b807cedf_0_13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8b807cedf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8b807ced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58b807cedf_0_13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8b807cedf_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8b807ced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58b807cedf_0_14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58b807cedf_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58b807ced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58b807cedf_0_15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8b807cedf_0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8b807ced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58b807cedf_0_15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8b807cedf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8b807ced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58b807cedf_0_162: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44d7eb19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44d7eb19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8b807cedf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8b807cedf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58b807cedf_0_168: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58b807cedf_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58b807ced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58b807cedf_0_17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58b807cedf_0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58b807cedf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58b807cedf_0_18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8b807cedf_0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8b807ced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58b807cedf_0_18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8b807cedf_0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8b807cedf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58b807cedf_0_192: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58b807cedf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58b807ced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58b807cedf_0_23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8b807cedf_0_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8b807ced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https://www.arduino.cc/en/Tutorial/Knob</a:t>
            </a:r>
            <a:endParaRPr/>
          </a:p>
        </p:txBody>
      </p:sp>
      <p:sp>
        <p:nvSpPr>
          <p:cNvPr id="455" name="Google Shape;455;g58b807cedf_0_242: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58b807cedf_0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58b807cedf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58b807cedf_0_25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58b807cedf_0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8b807cedf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the students try to remember what functions they need</a:t>
            </a:r>
            <a:endParaRPr/>
          </a:p>
          <a:p>
            <a:pPr indent="0" lvl="0" marL="0" rtl="0" algn="l">
              <a:spcBef>
                <a:spcPts val="0"/>
              </a:spcBef>
              <a:spcAft>
                <a:spcPts val="0"/>
              </a:spcAft>
              <a:buNone/>
            </a:pPr>
            <a:r>
              <a:rPr lang="en"/>
              <a:t>analogread</a:t>
            </a:r>
            <a:endParaRPr/>
          </a:p>
          <a:p>
            <a:pPr indent="0" lvl="0" marL="0" rtl="0" algn="l">
              <a:spcBef>
                <a:spcPts val="0"/>
              </a:spcBef>
              <a:spcAft>
                <a:spcPts val="0"/>
              </a:spcAft>
              <a:buNone/>
            </a:pPr>
            <a:r>
              <a:rPr lang="en"/>
              <a:t>write</a:t>
            </a:r>
            <a:endParaRPr/>
          </a:p>
          <a:p>
            <a:pPr indent="0" lvl="0" marL="0" rtl="0" algn="l">
              <a:spcBef>
                <a:spcPts val="0"/>
              </a:spcBef>
              <a:spcAft>
                <a:spcPts val="0"/>
              </a:spcAft>
              <a:buNone/>
            </a:pPr>
            <a:r>
              <a:rPr lang="en"/>
              <a:t>delay</a:t>
            </a:r>
            <a:endParaRPr/>
          </a:p>
          <a:p>
            <a:pPr indent="0" lvl="0" marL="0" rtl="0" algn="l">
              <a:spcBef>
                <a:spcPts val="0"/>
              </a:spcBef>
              <a:spcAft>
                <a:spcPts val="0"/>
              </a:spcAft>
              <a:buNone/>
            </a:pPr>
            <a:r>
              <a:rPr lang="en"/>
              <a:t>also introduce Map</a:t>
            </a:r>
            <a:endParaRPr/>
          </a:p>
        </p:txBody>
      </p:sp>
      <p:sp>
        <p:nvSpPr>
          <p:cNvPr id="469" name="Google Shape;469;g58b807cedf_0_25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58b807cedf_0_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58b807cedf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https://www.arduino.cc/en/Tutorial/Knob</a:t>
            </a:r>
            <a:endParaRPr/>
          </a:p>
          <a:p>
            <a:pPr indent="0" lvl="0" marL="0" rtl="0" algn="l">
              <a:spcBef>
                <a:spcPts val="0"/>
              </a:spcBef>
              <a:spcAft>
                <a:spcPts val="0"/>
              </a:spcAft>
              <a:buNone/>
            </a:pPr>
            <a:r>
              <a:t/>
            </a:r>
            <a:endParaRPr/>
          </a:p>
        </p:txBody>
      </p:sp>
      <p:sp>
        <p:nvSpPr>
          <p:cNvPr id="476" name="Google Shape;476;g58b807cedf_0_262: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6aefdba83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6aefdba8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56aefdba83_0_19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5669c78cc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5669c78cc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5823102f6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5823102f6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Picture Source: </a:t>
            </a:r>
            <a:r>
              <a:rPr lang="en" u="sng">
                <a:solidFill>
                  <a:schemeClr val="hlink"/>
                </a:solidFill>
                <a:hlinkClick r:id="rId2"/>
              </a:rPr>
              <a:t>https://oscarliang.com/ctt/uploads/2013/10/mosfet.jpg</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56aefdba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56aefdba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56aefdba83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56aefdba8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challenge, have the students write some pseudocode and translate on their own. If/when they ask for help, make sure they have pseudocode before they are trying to create actual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Only spend 5-10 minutes on this. Then spend the next 10ish minutes working out the solution with them. Create pseudocode as a class again, and then have them help with the translations.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Didn’t make it this far for the day these slides were used.</a:t>
            </a:r>
            <a:endParaRPr/>
          </a:p>
        </p:txBody>
      </p:sp>
      <p:sp>
        <p:nvSpPr>
          <p:cNvPr id="502" name="Google Shape;502;g56aefdba83_0_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56aefdba83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56aefdba8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56aefdba83_0_1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56aefdba83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56aefdba8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56aefdba83_0_12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56aefdba83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56aefdba8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56aefdba83_0_14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6aefdba83_0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6aefdba83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the kids provide the instructions on how to solve the problem, but you write them down, in English. (We’re creating pseudocode.)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once the pseudocode is done, show the kids how to translate it to actual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move to the next slide to let them write up the code on their own and wire up the circuit.</a:t>
            </a:r>
            <a:endParaRPr/>
          </a:p>
        </p:txBody>
      </p:sp>
      <p:sp>
        <p:nvSpPr>
          <p:cNvPr id="190" name="Google Shape;190;g56aefdba83_0_23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6aefdba83_0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6aefdba83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Only spend 5-10 minutes on this slide, letting the students copy the code and figuring out the wiring.</a:t>
            </a:r>
            <a:endParaRPr/>
          </a:p>
        </p:txBody>
      </p:sp>
      <p:sp>
        <p:nvSpPr>
          <p:cNvPr id="197" name="Google Shape;197;g56aefdba83_0_24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8b807cedf_0_3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8b807cedf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58b807cedf_0_30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8b807cedf_0_3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8b807cedf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58b807cedf_0_32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8b807cedf_0_3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8b807cedf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convert ‘duration’ (which is in microseconds) to centimeter, ‘distance’, we use the speed of sound being approximate 340m/s. Since, ‘duration’ is in microseconds we divide 340m/s by 10^6, and then multiply by 10^3 to convert meter to centimeters. Thus, we got 0.034 cm/us since we are interested only in half of the distance the sound traveled divide it by 2 =&gt; 0.017.</a:t>
            </a:r>
            <a:br>
              <a:rPr lang="en"/>
            </a:br>
            <a:r>
              <a:rPr lang="en"/>
              <a:t>Green line because the kids do not need to know the math behind it.</a:t>
            </a:r>
            <a:endParaRPr/>
          </a:p>
        </p:txBody>
      </p:sp>
      <p:sp>
        <p:nvSpPr>
          <p:cNvPr id="238" name="Google Shape;238;g58b807cedf_0_33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0" name="Shape 60"/>
        <p:cNvGrpSpPr/>
        <p:nvPr/>
      </p:nvGrpSpPr>
      <p:grpSpPr>
        <a:xfrm>
          <a:off x="0" y="0"/>
          <a:ext cx="0" cy="0"/>
          <a:chOff x="0" y="0"/>
          <a:chExt cx="0" cy="0"/>
        </a:xfrm>
      </p:grpSpPr>
      <p:sp>
        <p:nvSpPr>
          <p:cNvPr id="61" name="Google Shape;61;p14"/>
          <p:cNvSpPr/>
          <p:nvPr/>
        </p:nvSpPr>
        <p:spPr>
          <a:xfrm>
            <a:off x="0" y="0"/>
            <a:ext cx="9144000" cy="5143500"/>
          </a:xfrm>
          <a:prstGeom prst="rect">
            <a:avLst/>
          </a:prstGeom>
          <a:solidFill>
            <a:schemeClr val="lt1"/>
          </a:solidFill>
          <a:ln cap="flat" cmpd="sng" w="5715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62" name="Google Shape;62;p14"/>
          <p:cNvSpPr/>
          <p:nvPr/>
        </p:nvSpPr>
        <p:spPr>
          <a:xfrm>
            <a:off x="31750" y="4954191"/>
            <a:ext cx="9080700" cy="189300"/>
          </a:xfrm>
          <a:prstGeom prst="rect">
            <a:avLst/>
          </a:prstGeom>
          <a:solidFill>
            <a:srgbClr val="FBD83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63" name="Google Shape;63;p14"/>
          <p:cNvSpPr/>
          <p:nvPr/>
        </p:nvSpPr>
        <p:spPr>
          <a:xfrm>
            <a:off x="31750" y="1"/>
            <a:ext cx="9080700" cy="189300"/>
          </a:xfrm>
          <a:prstGeom prst="rect">
            <a:avLst/>
          </a:prstGeom>
          <a:solidFill>
            <a:srgbClr val="FBD83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pic>
        <p:nvPicPr>
          <p:cNvPr descr="wsu_horizontal_color.png" id="64" name="Google Shape;64;p14"/>
          <p:cNvPicPr preferRelativeResize="0"/>
          <p:nvPr/>
        </p:nvPicPr>
        <p:blipFill rotWithShape="1">
          <a:blip r:embed="rId2">
            <a:alphaModFix/>
          </a:blip>
          <a:srcRect b="0" l="0" r="0" t="0"/>
          <a:stretch/>
        </p:blipFill>
        <p:spPr>
          <a:xfrm>
            <a:off x="4572001" y="971551"/>
            <a:ext cx="3590924" cy="607219"/>
          </a:xfrm>
          <a:prstGeom prst="rect">
            <a:avLst/>
          </a:prstGeom>
          <a:noFill/>
          <a:ln>
            <a:noFill/>
          </a:ln>
        </p:spPr>
      </p:pic>
      <p:sp>
        <p:nvSpPr>
          <p:cNvPr id="65" name="Google Shape;65;p14"/>
          <p:cNvSpPr txBox="1"/>
          <p:nvPr>
            <p:ph type="ctrTitle"/>
          </p:nvPr>
        </p:nvSpPr>
        <p:spPr>
          <a:xfrm>
            <a:off x="1219200" y="1600201"/>
            <a:ext cx="7620000" cy="1102500"/>
          </a:xfrm>
          <a:prstGeom prst="rect">
            <a:avLst/>
          </a:prstGeom>
          <a:noFill/>
          <a:ln>
            <a:noFill/>
          </a:ln>
        </p:spPr>
        <p:txBody>
          <a:bodyPr anchorCtr="0" anchor="b" bIns="34275" lIns="68575" spcFirstLastPara="1" rIns="68575" wrap="square" tIns="34275"/>
          <a:lstStyle>
            <a:lvl1pPr lvl="0" rtl="0" algn="l">
              <a:spcBef>
                <a:spcPts val="0"/>
              </a:spcBef>
              <a:spcAft>
                <a:spcPts val="0"/>
              </a:spcAft>
              <a:buSzPts val="1100"/>
              <a:buNone/>
              <a:defRPr sz="30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6" name="Google Shape;66;p14"/>
          <p:cNvSpPr txBox="1"/>
          <p:nvPr>
            <p:ph idx="1" type="subTitle"/>
          </p:nvPr>
        </p:nvSpPr>
        <p:spPr>
          <a:xfrm>
            <a:off x="1295400" y="3143250"/>
            <a:ext cx="4267200" cy="1314600"/>
          </a:xfrm>
          <a:prstGeom prst="rect">
            <a:avLst/>
          </a:prstGeom>
          <a:noFill/>
          <a:ln>
            <a:noFill/>
          </a:ln>
        </p:spPr>
        <p:txBody>
          <a:bodyPr anchorCtr="0" anchor="t" bIns="34275" lIns="68575" spcFirstLastPara="1" rIns="68575" wrap="square" tIns="34275"/>
          <a:lstStyle>
            <a:lvl1pPr lvl="0" rtl="0" algn="l">
              <a:lnSpc>
                <a:spcPct val="90000"/>
              </a:lnSpc>
              <a:spcBef>
                <a:spcPts val="500"/>
              </a:spcBef>
              <a:spcAft>
                <a:spcPts val="0"/>
              </a:spcAft>
              <a:buSzPts val="1500"/>
              <a:buNone/>
              <a:defRPr sz="1500">
                <a:solidFill>
                  <a:schemeClr val="dk1"/>
                </a:solidFill>
              </a:defRPr>
            </a:lvl1pPr>
            <a:lvl2pPr lvl="1" rtl="0" algn="ctr">
              <a:lnSpc>
                <a:spcPct val="90000"/>
              </a:lnSpc>
              <a:spcBef>
                <a:spcPts val="500"/>
              </a:spcBef>
              <a:spcAft>
                <a:spcPts val="0"/>
              </a:spcAft>
              <a:buSzPts val="1800"/>
              <a:buNone/>
              <a:defRPr>
                <a:solidFill>
                  <a:srgbClr val="888888"/>
                </a:solidFill>
              </a:defRPr>
            </a:lvl2pPr>
            <a:lvl3pPr lvl="2" rtl="0" algn="ctr">
              <a:lnSpc>
                <a:spcPct val="90000"/>
              </a:lnSpc>
              <a:spcBef>
                <a:spcPts val="300"/>
              </a:spcBef>
              <a:spcAft>
                <a:spcPts val="0"/>
              </a:spcAft>
              <a:buSzPts val="1500"/>
              <a:buNone/>
              <a:defRPr>
                <a:solidFill>
                  <a:srgbClr val="888888"/>
                </a:solidFill>
              </a:defRPr>
            </a:lvl3pPr>
            <a:lvl4pPr lvl="3" rtl="0" algn="ctr">
              <a:spcBef>
                <a:spcPts val="300"/>
              </a:spcBef>
              <a:spcAft>
                <a:spcPts val="0"/>
              </a:spcAft>
              <a:buClr>
                <a:srgbClr val="888888"/>
              </a:buClr>
              <a:buSzPts val="1500"/>
              <a:buNone/>
              <a:defRPr>
                <a:solidFill>
                  <a:srgbClr val="888888"/>
                </a:solidFill>
              </a:defRPr>
            </a:lvl4pPr>
            <a:lvl5pPr lvl="4" rtl="0" algn="ctr">
              <a:spcBef>
                <a:spcPts val="300"/>
              </a:spcBef>
              <a:spcAft>
                <a:spcPts val="0"/>
              </a:spcAft>
              <a:buClr>
                <a:srgbClr val="888888"/>
              </a:buClr>
              <a:buSzPts val="1500"/>
              <a:buNone/>
              <a:defRPr>
                <a:solidFill>
                  <a:srgbClr val="888888"/>
                </a:solidFill>
              </a:defRPr>
            </a:lvl5pPr>
            <a:lvl6pPr lvl="5" rtl="0" algn="ctr">
              <a:spcBef>
                <a:spcPts val="3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sp>
        <p:nvSpPr>
          <p:cNvPr id="67" name="Google Shape;67;p14"/>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cxnSp>
        <p:nvCxnSpPr>
          <p:cNvPr id="68" name="Google Shape;68;p14"/>
          <p:cNvCxnSpPr/>
          <p:nvPr/>
        </p:nvCxnSpPr>
        <p:spPr>
          <a:xfrm>
            <a:off x="1371600" y="2800350"/>
            <a:ext cx="7729800" cy="0"/>
          </a:xfrm>
          <a:prstGeom prst="straightConnector1">
            <a:avLst/>
          </a:prstGeom>
          <a:noFill/>
          <a:ln cap="rnd" cmpd="sng" w="57150">
            <a:solidFill>
              <a:srgbClr val="595959"/>
            </a:solidFill>
            <a:prstDash val="dot"/>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9" name="Shape 69"/>
        <p:cNvGrpSpPr/>
        <p:nvPr/>
      </p:nvGrpSpPr>
      <p:grpSpPr>
        <a:xfrm>
          <a:off x="0" y="0"/>
          <a:ext cx="0" cy="0"/>
          <a:chOff x="0" y="0"/>
          <a:chExt cx="0" cy="0"/>
        </a:xfrm>
      </p:grpSpPr>
      <p:sp>
        <p:nvSpPr>
          <p:cNvPr id="70" name="Google Shape;70;p15"/>
          <p:cNvSpPr txBox="1"/>
          <p:nvPr>
            <p:ph type="title"/>
          </p:nvPr>
        </p:nvSpPr>
        <p:spPr>
          <a:xfrm>
            <a:off x="339212" y="205979"/>
            <a:ext cx="8500200" cy="634800"/>
          </a:xfrm>
          <a:prstGeom prst="rect">
            <a:avLst/>
          </a:prstGeom>
          <a:noFill/>
          <a:ln>
            <a:noFill/>
          </a:ln>
        </p:spPr>
        <p:txBody>
          <a:bodyPr anchorCtr="0" anchor="b"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1" name="Google Shape;71;p15"/>
          <p:cNvSpPr txBox="1"/>
          <p:nvPr>
            <p:ph idx="1" type="body"/>
          </p:nvPr>
        </p:nvSpPr>
        <p:spPr>
          <a:xfrm>
            <a:off x="339212" y="1200151"/>
            <a:ext cx="8229600" cy="33945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500"/>
              </a:spcBef>
              <a:spcAft>
                <a:spcPts val="0"/>
              </a:spcAft>
              <a:buSzPts val="1400"/>
              <a:buChar char="•"/>
              <a:defRPr/>
            </a:lvl1pPr>
            <a:lvl2pPr indent="-317500" lvl="1" marL="914400" rtl="0" algn="l">
              <a:lnSpc>
                <a:spcPct val="90000"/>
              </a:lnSpc>
              <a:spcBef>
                <a:spcPts val="500"/>
              </a:spcBef>
              <a:spcAft>
                <a:spcPts val="0"/>
              </a:spcAft>
              <a:buSzPts val="1400"/>
              <a:buChar char="–"/>
              <a:defRPr/>
            </a:lvl2pPr>
            <a:lvl3pPr indent="-317500" lvl="2" marL="1371600" rtl="0" algn="l">
              <a:lnSpc>
                <a:spcPct val="90000"/>
              </a:lnSpc>
              <a:spcBef>
                <a:spcPts val="300"/>
              </a:spcBef>
              <a:spcAft>
                <a:spcPts val="0"/>
              </a:spcAft>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72" name="Google Shape;72;p15"/>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3" name="Google Shape;73;p15"/>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4" name="Shape 74"/>
        <p:cNvGrpSpPr/>
        <p:nvPr/>
      </p:nvGrpSpPr>
      <p:grpSpPr>
        <a:xfrm>
          <a:off x="0" y="0"/>
          <a:ext cx="0" cy="0"/>
          <a:chOff x="0" y="0"/>
          <a:chExt cx="0" cy="0"/>
        </a:xfrm>
      </p:grpSpPr>
      <p:sp>
        <p:nvSpPr>
          <p:cNvPr id="75" name="Google Shape;75;p16"/>
          <p:cNvSpPr txBox="1"/>
          <p:nvPr>
            <p:ph type="title"/>
          </p:nvPr>
        </p:nvSpPr>
        <p:spPr>
          <a:xfrm>
            <a:off x="339726" y="205979"/>
            <a:ext cx="8499300" cy="634500"/>
          </a:xfrm>
          <a:prstGeom prst="rect">
            <a:avLst/>
          </a:prstGeom>
          <a:noFill/>
          <a:ln>
            <a:noFill/>
          </a:ln>
        </p:spPr>
        <p:txBody>
          <a:bodyPr anchorCtr="0" anchor="b"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6" name="Google Shape;76;p16"/>
          <p:cNvSpPr txBox="1"/>
          <p:nvPr>
            <p:ph idx="1" type="body"/>
          </p:nvPr>
        </p:nvSpPr>
        <p:spPr>
          <a:xfrm>
            <a:off x="457200" y="1200151"/>
            <a:ext cx="4038600" cy="3394500"/>
          </a:xfrm>
          <a:prstGeom prst="rect">
            <a:avLst/>
          </a:prstGeom>
          <a:noFill/>
          <a:ln>
            <a:noFill/>
          </a:ln>
        </p:spPr>
        <p:txBody>
          <a:bodyPr anchorCtr="0" anchor="t" bIns="34275" lIns="68575" spcFirstLastPara="1" rIns="68575" wrap="square" tIns="34275"/>
          <a:lstStyle>
            <a:lvl1pPr indent="-361950" lvl="0" marL="457200" rtl="0" algn="l">
              <a:lnSpc>
                <a:spcPct val="90000"/>
              </a:lnSpc>
              <a:spcBef>
                <a:spcPts val="500"/>
              </a:spcBef>
              <a:spcAft>
                <a:spcPts val="0"/>
              </a:spcAft>
              <a:buSzPts val="2100"/>
              <a:buChar char="•"/>
              <a:defRPr sz="2100"/>
            </a:lvl1pPr>
            <a:lvl2pPr indent="-342900" lvl="1" marL="914400" rtl="0" algn="l">
              <a:lnSpc>
                <a:spcPct val="90000"/>
              </a:lnSpc>
              <a:spcBef>
                <a:spcPts val="500"/>
              </a:spcBef>
              <a:spcAft>
                <a:spcPts val="0"/>
              </a:spcAft>
              <a:buSzPts val="1800"/>
              <a:buChar char="–"/>
              <a:defRPr sz="1800"/>
            </a:lvl2pPr>
            <a:lvl3pPr indent="-323850" lvl="2" marL="1371600" rtl="0" algn="l">
              <a:lnSpc>
                <a:spcPct val="90000"/>
              </a:lnSpc>
              <a:spcBef>
                <a:spcPts val="300"/>
              </a:spcBef>
              <a:spcAft>
                <a:spcPts val="0"/>
              </a:spcAft>
              <a:buSzPts val="1500"/>
              <a:buChar char="•"/>
              <a:defRPr sz="1500"/>
            </a:lvl3pPr>
            <a:lvl4pPr indent="-317500" lvl="3" marL="1828800" rtl="0" algn="l">
              <a:spcBef>
                <a:spcPts val="300"/>
              </a:spcBef>
              <a:spcAft>
                <a:spcPts val="0"/>
              </a:spcAft>
              <a:buClr>
                <a:schemeClr val="dk1"/>
              </a:buClr>
              <a:buSzPts val="1400"/>
              <a:buChar char="–"/>
              <a:defRPr sz="1400"/>
            </a:lvl4pPr>
            <a:lvl5pPr indent="-317500" lvl="4" marL="2286000" rtl="0" algn="l">
              <a:spcBef>
                <a:spcPts val="300"/>
              </a:spcBef>
              <a:spcAft>
                <a:spcPts val="0"/>
              </a:spcAft>
              <a:buClr>
                <a:schemeClr val="dk1"/>
              </a:buClr>
              <a:buSzPts val="1400"/>
              <a:buChar char="»"/>
              <a:defRPr sz="1400"/>
            </a:lvl5pPr>
            <a:lvl6pPr indent="-317500" lvl="5" marL="2743200" rtl="0" algn="l">
              <a:spcBef>
                <a:spcPts val="3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77" name="Google Shape;77;p16"/>
          <p:cNvSpPr txBox="1"/>
          <p:nvPr>
            <p:ph idx="2" type="body"/>
          </p:nvPr>
        </p:nvSpPr>
        <p:spPr>
          <a:xfrm>
            <a:off x="4648200" y="1200151"/>
            <a:ext cx="4038600" cy="3394500"/>
          </a:xfrm>
          <a:prstGeom prst="rect">
            <a:avLst/>
          </a:prstGeom>
          <a:noFill/>
          <a:ln>
            <a:noFill/>
          </a:ln>
        </p:spPr>
        <p:txBody>
          <a:bodyPr anchorCtr="0" anchor="t" bIns="34275" lIns="68575" spcFirstLastPara="1" rIns="68575" wrap="square" tIns="34275"/>
          <a:lstStyle>
            <a:lvl1pPr indent="-361950" lvl="0" marL="457200" rtl="0" algn="l">
              <a:lnSpc>
                <a:spcPct val="90000"/>
              </a:lnSpc>
              <a:spcBef>
                <a:spcPts val="500"/>
              </a:spcBef>
              <a:spcAft>
                <a:spcPts val="0"/>
              </a:spcAft>
              <a:buSzPts val="2100"/>
              <a:buChar char="•"/>
              <a:defRPr sz="2100"/>
            </a:lvl1pPr>
            <a:lvl2pPr indent="-342900" lvl="1" marL="914400" rtl="0" algn="l">
              <a:lnSpc>
                <a:spcPct val="90000"/>
              </a:lnSpc>
              <a:spcBef>
                <a:spcPts val="500"/>
              </a:spcBef>
              <a:spcAft>
                <a:spcPts val="0"/>
              </a:spcAft>
              <a:buSzPts val="1800"/>
              <a:buChar char="–"/>
              <a:defRPr sz="1800"/>
            </a:lvl2pPr>
            <a:lvl3pPr indent="-323850" lvl="2" marL="1371600" rtl="0" algn="l">
              <a:lnSpc>
                <a:spcPct val="90000"/>
              </a:lnSpc>
              <a:spcBef>
                <a:spcPts val="300"/>
              </a:spcBef>
              <a:spcAft>
                <a:spcPts val="0"/>
              </a:spcAft>
              <a:buSzPts val="1500"/>
              <a:buChar char="•"/>
              <a:defRPr sz="1500"/>
            </a:lvl3pPr>
            <a:lvl4pPr indent="-317500" lvl="3" marL="1828800" rtl="0" algn="l">
              <a:spcBef>
                <a:spcPts val="300"/>
              </a:spcBef>
              <a:spcAft>
                <a:spcPts val="0"/>
              </a:spcAft>
              <a:buClr>
                <a:schemeClr val="dk1"/>
              </a:buClr>
              <a:buSzPts val="1400"/>
              <a:buChar char="–"/>
              <a:defRPr sz="1400"/>
            </a:lvl4pPr>
            <a:lvl5pPr indent="-317500" lvl="4" marL="2286000" rtl="0" algn="l">
              <a:spcBef>
                <a:spcPts val="300"/>
              </a:spcBef>
              <a:spcAft>
                <a:spcPts val="0"/>
              </a:spcAft>
              <a:buClr>
                <a:schemeClr val="dk1"/>
              </a:buClr>
              <a:buSzPts val="1400"/>
              <a:buChar char="»"/>
              <a:defRPr sz="1400"/>
            </a:lvl5pPr>
            <a:lvl6pPr indent="-317500" lvl="5" marL="2743200" rtl="0" algn="l">
              <a:spcBef>
                <a:spcPts val="3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78" name="Google Shape;78;p16"/>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6"/>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0" name="Shape 80"/>
        <p:cNvGrpSpPr/>
        <p:nvPr/>
      </p:nvGrpSpPr>
      <p:grpSpPr>
        <a:xfrm>
          <a:off x="0" y="0"/>
          <a:ext cx="0" cy="0"/>
          <a:chOff x="0" y="0"/>
          <a:chExt cx="0" cy="0"/>
        </a:xfrm>
      </p:grpSpPr>
      <p:sp>
        <p:nvSpPr>
          <p:cNvPr id="81" name="Google Shape;81;p17"/>
          <p:cNvSpPr txBox="1"/>
          <p:nvPr>
            <p:ph type="title"/>
          </p:nvPr>
        </p:nvSpPr>
        <p:spPr>
          <a:xfrm>
            <a:off x="339726" y="205979"/>
            <a:ext cx="8499300" cy="634500"/>
          </a:xfrm>
          <a:prstGeom prst="rect">
            <a:avLst/>
          </a:prstGeom>
          <a:noFill/>
          <a:ln>
            <a:noFill/>
          </a:ln>
        </p:spPr>
        <p:txBody>
          <a:bodyPr anchorCtr="0" anchor="b"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2" name="Google Shape;82;p17"/>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3" name="Google Shape;83;p17"/>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4" name="Shape 84"/>
        <p:cNvGrpSpPr/>
        <p:nvPr/>
      </p:nvGrpSpPr>
      <p:grpSpPr>
        <a:xfrm>
          <a:off x="0" y="0"/>
          <a:ext cx="0" cy="0"/>
          <a:chOff x="0" y="0"/>
          <a:chExt cx="0" cy="0"/>
        </a:xfrm>
      </p:grpSpPr>
      <p:sp>
        <p:nvSpPr>
          <p:cNvPr id="85" name="Google Shape;85;p18"/>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6" name="Google Shape;86;p18"/>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7" name="Shape 97"/>
        <p:cNvGrpSpPr/>
        <p:nvPr/>
      </p:nvGrpSpPr>
      <p:grpSpPr>
        <a:xfrm>
          <a:off x="0" y="0"/>
          <a:ext cx="0" cy="0"/>
          <a:chOff x="0" y="0"/>
          <a:chExt cx="0" cy="0"/>
        </a:xfrm>
      </p:grpSpPr>
      <p:sp>
        <p:nvSpPr>
          <p:cNvPr id="98" name="Google Shape;98;p20"/>
          <p:cNvSpPr/>
          <p:nvPr/>
        </p:nvSpPr>
        <p:spPr>
          <a:xfrm>
            <a:off x="0" y="0"/>
            <a:ext cx="9144000" cy="5143500"/>
          </a:xfrm>
          <a:prstGeom prst="rect">
            <a:avLst/>
          </a:prstGeom>
          <a:solidFill>
            <a:schemeClr val="lt1"/>
          </a:solidFill>
          <a:ln cap="flat" cmpd="sng" w="571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9" name="Google Shape;99;p20"/>
          <p:cNvSpPr/>
          <p:nvPr/>
        </p:nvSpPr>
        <p:spPr>
          <a:xfrm>
            <a:off x="31750" y="4954191"/>
            <a:ext cx="9080400" cy="189300"/>
          </a:xfrm>
          <a:prstGeom prst="rect">
            <a:avLst/>
          </a:prstGeom>
          <a:solidFill>
            <a:srgbClr val="FBD8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0" name="Google Shape;100;p20"/>
          <p:cNvSpPr/>
          <p:nvPr/>
        </p:nvSpPr>
        <p:spPr>
          <a:xfrm>
            <a:off x="31750" y="0"/>
            <a:ext cx="9080400" cy="189300"/>
          </a:xfrm>
          <a:prstGeom prst="rect">
            <a:avLst/>
          </a:prstGeom>
          <a:solidFill>
            <a:srgbClr val="FBD8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wsu_horizontal_color.png" id="101" name="Google Shape;101;p20"/>
          <p:cNvPicPr preferRelativeResize="0"/>
          <p:nvPr/>
        </p:nvPicPr>
        <p:blipFill rotWithShape="1">
          <a:blip r:embed="rId2">
            <a:alphaModFix/>
          </a:blip>
          <a:srcRect b="0" l="0" r="0" t="0"/>
          <a:stretch/>
        </p:blipFill>
        <p:spPr>
          <a:xfrm>
            <a:off x="4572000" y="971550"/>
            <a:ext cx="2019896" cy="455414"/>
          </a:xfrm>
          <a:prstGeom prst="rect">
            <a:avLst/>
          </a:prstGeom>
          <a:noFill/>
          <a:ln>
            <a:noFill/>
          </a:ln>
        </p:spPr>
      </p:pic>
      <p:sp>
        <p:nvSpPr>
          <p:cNvPr id="102" name="Google Shape;102;p20"/>
          <p:cNvSpPr txBox="1"/>
          <p:nvPr>
            <p:ph type="ctrTitle"/>
          </p:nvPr>
        </p:nvSpPr>
        <p:spPr>
          <a:xfrm>
            <a:off x="1219200" y="1600200"/>
            <a:ext cx="7620000" cy="11025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4000" u="none" cap="none" strike="noStrike">
                <a:solidFill>
                  <a:schemeClr val="dk1"/>
                </a:solidFill>
                <a:latin typeface="Georgia"/>
                <a:ea typeface="Georgia"/>
                <a:cs typeface="Georgia"/>
                <a:sym typeface="Georgia"/>
              </a:defRPr>
            </a:lvl1pPr>
            <a:lvl2pPr lvl="1"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2pPr>
            <a:lvl3pPr lvl="2"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3pPr>
            <a:lvl4pPr lvl="3"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4pPr>
            <a:lvl5pPr lvl="4"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5pPr>
            <a:lvl6pPr lvl="5"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6pPr>
            <a:lvl7pPr lvl="6"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7pPr>
            <a:lvl8pPr lvl="7"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8pPr>
            <a:lvl9pPr lvl="8"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9pPr>
          </a:lstStyle>
          <a:p/>
        </p:txBody>
      </p:sp>
      <p:sp>
        <p:nvSpPr>
          <p:cNvPr id="103" name="Google Shape;103;p20"/>
          <p:cNvSpPr txBox="1"/>
          <p:nvPr>
            <p:ph idx="1" type="subTitle"/>
          </p:nvPr>
        </p:nvSpPr>
        <p:spPr>
          <a:xfrm>
            <a:off x="1295400" y="3143250"/>
            <a:ext cx="4267200" cy="1314600"/>
          </a:xfrm>
          <a:prstGeom prst="rect">
            <a:avLst/>
          </a:prstGeom>
          <a:noFill/>
          <a:ln>
            <a:noFill/>
          </a:ln>
        </p:spPr>
        <p:txBody>
          <a:bodyPr anchorCtr="0" anchor="t" bIns="45700" lIns="91425" spcFirstLastPara="1" rIns="91425" wrap="square" tIns="45700"/>
          <a:lstStyle>
            <a:lvl1pPr lvl="0" marR="0" rtl="0" algn="l">
              <a:lnSpc>
                <a:spcPct val="90000"/>
              </a:lnSpc>
              <a:spcBef>
                <a:spcPts val="600"/>
              </a:spcBef>
              <a:spcAft>
                <a:spcPts val="0"/>
              </a:spcAft>
              <a:buClr>
                <a:srgbClr val="FFC000"/>
              </a:buClr>
              <a:buSzPts val="2000"/>
              <a:buFont typeface="Arial"/>
              <a:buNone/>
              <a:defRPr b="0" i="0" sz="2000" u="none" cap="none" strike="noStrike">
                <a:solidFill>
                  <a:schemeClr val="dk1"/>
                </a:solidFill>
                <a:latin typeface="Arial"/>
                <a:ea typeface="Arial"/>
                <a:cs typeface="Arial"/>
                <a:sym typeface="Arial"/>
              </a:defRPr>
            </a:lvl1pPr>
            <a:lvl2pPr lvl="1" marR="0" rtl="0" algn="ctr">
              <a:lnSpc>
                <a:spcPct val="90000"/>
              </a:lnSpc>
              <a:spcBef>
                <a:spcPts val="600"/>
              </a:spcBef>
              <a:spcAft>
                <a:spcPts val="0"/>
              </a:spcAft>
              <a:buClr>
                <a:srgbClr val="FFC000"/>
              </a:buClr>
              <a:buSzPts val="2400"/>
              <a:buFont typeface="Arial"/>
              <a:buNone/>
              <a:defRPr b="0" i="0" sz="2400" u="none" cap="none" strike="noStrike">
                <a:solidFill>
                  <a:srgbClr val="888888"/>
                </a:solidFill>
                <a:latin typeface="Calibri"/>
                <a:ea typeface="Calibri"/>
                <a:cs typeface="Calibri"/>
                <a:sym typeface="Calibri"/>
              </a:defRPr>
            </a:lvl2pPr>
            <a:lvl3pPr lvl="2" marR="0" rtl="0" algn="ctr">
              <a:lnSpc>
                <a:spcPct val="90000"/>
              </a:lnSpc>
              <a:spcBef>
                <a:spcPts val="400"/>
              </a:spcBef>
              <a:spcAft>
                <a:spcPts val="0"/>
              </a:spcAft>
              <a:buClr>
                <a:srgbClr val="FFC000"/>
              </a:buClr>
              <a:buSzPts val="2000"/>
              <a:buFont typeface="Arial"/>
              <a:buNone/>
              <a:defRPr b="0" i="0" sz="20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04" name="Google Shape;104;p20"/>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105" name="Google Shape;105;p20"/>
          <p:cNvCxnSpPr/>
          <p:nvPr/>
        </p:nvCxnSpPr>
        <p:spPr>
          <a:xfrm>
            <a:off x="1371600" y="2800350"/>
            <a:ext cx="7729500" cy="0"/>
          </a:xfrm>
          <a:prstGeom prst="straightConnector1">
            <a:avLst/>
          </a:prstGeom>
          <a:noFill/>
          <a:ln cap="rnd" cmpd="sng" w="57150">
            <a:solidFill>
              <a:srgbClr val="595959"/>
            </a:solidFill>
            <a:prstDash val="dot"/>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6" name="Shape 106"/>
        <p:cNvGrpSpPr/>
        <p:nvPr/>
      </p:nvGrpSpPr>
      <p:grpSpPr>
        <a:xfrm>
          <a:off x="0" y="0"/>
          <a:ext cx="0" cy="0"/>
          <a:chOff x="0" y="0"/>
          <a:chExt cx="0" cy="0"/>
        </a:xfrm>
      </p:grpSpPr>
      <p:sp>
        <p:nvSpPr>
          <p:cNvPr id="107" name="Google Shape;107;p21"/>
          <p:cNvSpPr txBox="1"/>
          <p:nvPr>
            <p:ph type="title"/>
          </p:nvPr>
        </p:nvSpPr>
        <p:spPr>
          <a:xfrm>
            <a:off x="339212" y="205978"/>
            <a:ext cx="8499900" cy="6348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1pPr>
            <a:lvl2pPr lvl="1"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2pPr>
            <a:lvl3pPr lvl="2"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3pPr>
            <a:lvl4pPr lvl="3"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4pPr>
            <a:lvl5pPr lvl="4"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5pPr>
            <a:lvl6pPr lvl="5"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6pPr>
            <a:lvl7pPr lvl="6"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7pPr>
            <a:lvl8pPr lvl="7"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8pPr>
            <a:lvl9pPr lvl="8"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9pPr>
          </a:lstStyle>
          <a:p/>
        </p:txBody>
      </p:sp>
      <p:sp>
        <p:nvSpPr>
          <p:cNvPr id="108" name="Google Shape;108;p21"/>
          <p:cNvSpPr txBox="1"/>
          <p:nvPr>
            <p:ph idx="1" type="body"/>
          </p:nvPr>
        </p:nvSpPr>
        <p:spPr>
          <a:xfrm>
            <a:off x="339212" y="1200150"/>
            <a:ext cx="8229600" cy="3394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600"/>
              </a:spcBef>
              <a:spcAft>
                <a:spcPts val="0"/>
              </a:spcAft>
              <a:buClr>
                <a:srgbClr val="FFC000"/>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rgbClr val="FFC000"/>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400"/>
              </a:spcBef>
              <a:spcAft>
                <a:spcPts val="0"/>
              </a:spcAft>
              <a:buClr>
                <a:srgbClr val="FFC000"/>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21"/>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0" name="Google Shape;110;p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1" name="Shape 111"/>
        <p:cNvGrpSpPr/>
        <p:nvPr/>
      </p:nvGrpSpPr>
      <p:grpSpPr>
        <a:xfrm>
          <a:off x="0" y="0"/>
          <a:ext cx="0" cy="0"/>
          <a:chOff x="0" y="0"/>
          <a:chExt cx="0" cy="0"/>
        </a:xfrm>
      </p:grpSpPr>
      <p:sp>
        <p:nvSpPr>
          <p:cNvPr id="112" name="Google Shape;112;p22"/>
          <p:cNvSpPr txBox="1"/>
          <p:nvPr>
            <p:ph type="title"/>
          </p:nvPr>
        </p:nvSpPr>
        <p:spPr>
          <a:xfrm>
            <a:off x="339725" y="205978"/>
            <a:ext cx="8499600" cy="6345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1pPr>
            <a:lvl2pPr lvl="1"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2pPr>
            <a:lvl3pPr lvl="2"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3pPr>
            <a:lvl4pPr lvl="3"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4pPr>
            <a:lvl5pPr lvl="4"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5pPr>
            <a:lvl6pPr lvl="5"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6pPr>
            <a:lvl7pPr lvl="6"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7pPr>
            <a:lvl8pPr lvl="7"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8pPr>
            <a:lvl9pPr lvl="8"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9pPr>
          </a:lstStyle>
          <a:p/>
        </p:txBody>
      </p:sp>
      <p:sp>
        <p:nvSpPr>
          <p:cNvPr id="113" name="Google Shape;113;p22"/>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600"/>
              </a:spcBef>
              <a:spcAft>
                <a:spcPts val="0"/>
              </a:spcAft>
              <a:buClr>
                <a:srgbClr val="FFC000"/>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rgbClr val="FFC000"/>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400"/>
              </a:spcBef>
              <a:spcAft>
                <a:spcPts val="0"/>
              </a:spcAft>
              <a:buClr>
                <a:srgbClr val="FFC000"/>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 name="Google Shape;114;p22"/>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600"/>
              </a:spcBef>
              <a:spcAft>
                <a:spcPts val="0"/>
              </a:spcAft>
              <a:buClr>
                <a:srgbClr val="FFC000"/>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rgbClr val="FFC000"/>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400"/>
              </a:spcBef>
              <a:spcAft>
                <a:spcPts val="0"/>
              </a:spcAft>
              <a:buClr>
                <a:srgbClr val="FFC000"/>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 name="Google Shape;115;p22"/>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6" name="Google Shape;116;p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7" name="Shape 117"/>
        <p:cNvGrpSpPr/>
        <p:nvPr/>
      </p:nvGrpSpPr>
      <p:grpSpPr>
        <a:xfrm>
          <a:off x="0" y="0"/>
          <a:ext cx="0" cy="0"/>
          <a:chOff x="0" y="0"/>
          <a:chExt cx="0" cy="0"/>
        </a:xfrm>
      </p:grpSpPr>
      <p:sp>
        <p:nvSpPr>
          <p:cNvPr id="118" name="Google Shape;118;p23"/>
          <p:cNvSpPr txBox="1"/>
          <p:nvPr>
            <p:ph type="title"/>
          </p:nvPr>
        </p:nvSpPr>
        <p:spPr>
          <a:xfrm>
            <a:off x="339725" y="205978"/>
            <a:ext cx="8499600" cy="6345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1pPr>
            <a:lvl2pPr lvl="1"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2pPr>
            <a:lvl3pPr lvl="2"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3pPr>
            <a:lvl4pPr lvl="3"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4pPr>
            <a:lvl5pPr lvl="4"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5pPr>
            <a:lvl6pPr lvl="5"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6pPr>
            <a:lvl7pPr lvl="6"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7pPr>
            <a:lvl8pPr lvl="7"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8pPr>
            <a:lvl9pPr lvl="8"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9pPr>
          </a:lstStyle>
          <a:p/>
        </p:txBody>
      </p:sp>
      <p:sp>
        <p:nvSpPr>
          <p:cNvPr id="119" name="Google Shape;119;p23"/>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0" name="Google Shape;120;p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1" name="Shape 121"/>
        <p:cNvGrpSpPr/>
        <p:nvPr/>
      </p:nvGrpSpPr>
      <p:grpSpPr>
        <a:xfrm>
          <a:off x="0" y="0"/>
          <a:ext cx="0" cy="0"/>
          <a:chOff x="0" y="0"/>
          <a:chExt cx="0" cy="0"/>
        </a:xfrm>
      </p:grpSpPr>
      <p:sp>
        <p:nvSpPr>
          <p:cNvPr id="122" name="Google Shape;122;p24"/>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3" name="Google Shape;123;p2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4" name="Shape 134"/>
        <p:cNvGrpSpPr/>
        <p:nvPr/>
      </p:nvGrpSpPr>
      <p:grpSpPr>
        <a:xfrm>
          <a:off x="0" y="0"/>
          <a:ext cx="0" cy="0"/>
          <a:chOff x="0" y="0"/>
          <a:chExt cx="0" cy="0"/>
        </a:xfrm>
      </p:grpSpPr>
      <p:sp>
        <p:nvSpPr>
          <p:cNvPr id="135" name="Google Shape;135;p26"/>
          <p:cNvSpPr/>
          <p:nvPr/>
        </p:nvSpPr>
        <p:spPr>
          <a:xfrm>
            <a:off x="0" y="0"/>
            <a:ext cx="9144000" cy="5143500"/>
          </a:xfrm>
          <a:prstGeom prst="rect">
            <a:avLst/>
          </a:prstGeom>
          <a:solidFill>
            <a:schemeClr val="lt1"/>
          </a:solidFill>
          <a:ln cap="flat" cmpd="sng" w="571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6" name="Google Shape;136;p26"/>
          <p:cNvSpPr/>
          <p:nvPr/>
        </p:nvSpPr>
        <p:spPr>
          <a:xfrm>
            <a:off x="31750" y="4954191"/>
            <a:ext cx="9080400" cy="189300"/>
          </a:xfrm>
          <a:prstGeom prst="rect">
            <a:avLst/>
          </a:prstGeom>
          <a:solidFill>
            <a:srgbClr val="FBD8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7" name="Google Shape;137;p26"/>
          <p:cNvSpPr/>
          <p:nvPr/>
        </p:nvSpPr>
        <p:spPr>
          <a:xfrm>
            <a:off x="31750" y="0"/>
            <a:ext cx="9080400" cy="189300"/>
          </a:xfrm>
          <a:prstGeom prst="rect">
            <a:avLst/>
          </a:prstGeom>
          <a:solidFill>
            <a:srgbClr val="FBD8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wsu_horizontal_color.png" id="138" name="Google Shape;138;p26"/>
          <p:cNvPicPr preferRelativeResize="0"/>
          <p:nvPr/>
        </p:nvPicPr>
        <p:blipFill rotWithShape="1">
          <a:blip r:embed="rId2">
            <a:alphaModFix/>
          </a:blip>
          <a:srcRect b="0" l="0" r="0" t="0"/>
          <a:stretch/>
        </p:blipFill>
        <p:spPr>
          <a:xfrm>
            <a:off x="4572000" y="971550"/>
            <a:ext cx="2693194" cy="607219"/>
          </a:xfrm>
          <a:prstGeom prst="rect">
            <a:avLst/>
          </a:prstGeom>
          <a:noFill/>
          <a:ln>
            <a:noFill/>
          </a:ln>
        </p:spPr>
      </p:pic>
      <p:sp>
        <p:nvSpPr>
          <p:cNvPr id="139" name="Google Shape;139;p26"/>
          <p:cNvSpPr txBox="1"/>
          <p:nvPr>
            <p:ph type="ctrTitle"/>
          </p:nvPr>
        </p:nvSpPr>
        <p:spPr>
          <a:xfrm>
            <a:off x="1219200" y="1600200"/>
            <a:ext cx="7620000" cy="11025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4000" u="none" cap="none" strike="noStrike">
                <a:solidFill>
                  <a:schemeClr val="dk1"/>
                </a:solidFill>
                <a:latin typeface="Georgia"/>
                <a:ea typeface="Georgia"/>
                <a:cs typeface="Georgia"/>
                <a:sym typeface="Georgia"/>
              </a:defRPr>
            </a:lvl1pPr>
            <a:lvl2pPr lvl="1"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2pPr>
            <a:lvl3pPr lvl="2"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3pPr>
            <a:lvl4pPr lvl="3"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4pPr>
            <a:lvl5pPr lvl="4"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5pPr>
            <a:lvl6pPr lvl="5"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6pPr>
            <a:lvl7pPr lvl="6"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7pPr>
            <a:lvl8pPr lvl="7"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8pPr>
            <a:lvl9pPr lvl="8"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9pPr>
          </a:lstStyle>
          <a:p/>
        </p:txBody>
      </p:sp>
      <p:sp>
        <p:nvSpPr>
          <p:cNvPr id="140" name="Google Shape;140;p26"/>
          <p:cNvSpPr txBox="1"/>
          <p:nvPr>
            <p:ph idx="1" type="subTitle"/>
          </p:nvPr>
        </p:nvSpPr>
        <p:spPr>
          <a:xfrm>
            <a:off x="1295400" y="3143250"/>
            <a:ext cx="4267200" cy="1314600"/>
          </a:xfrm>
          <a:prstGeom prst="rect">
            <a:avLst/>
          </a:prstGeom>
          <a:noFill/>
          <a:ln>
            <a:noFill/>
          </a:ln>
        </p:spPr>
        <p:txBody>
          <a:bodyPr anchorCtr="0" anchor="t" bIns="45700" lIns="91425" spcFirstLastPara="1" rIns="91425" wrap="square" tIns="45700"/>
          <a:lstStyle>
            <a:lvl1pPr lvl="0" marR="0" rtl="0" algn="l">
              <a:lnSpc>
                <a:spcPct val="90000"/>
              </a:lnSpc>
              <a:spcBef>
                <a:spcPts val="600"/>
              </a:spcBef>
              <a:spcAft>
                <a:spcPts val="0"/>
              </a:spcAft>
              <a:buClr>
                <a:srgbClr val="FFC000"/>
              </a:buClr>
              <a:buSzPts val="2000"/>
              <a:buFont typeface="Arial"/>
              <a:buNone/>
              <a:defRPr b="0" i="0" sz="2000" u="none" cap="none" strike="noStrike">
                <a:solidFill>
                  <a:schemeClr val="dk1"/>
                </a:solidFill>
                <a:latin typeface="Arial"/>
                <a:ea typeface="Arial"/>
                <a:cs typeface="Arial"/>
                <a:sym typeface="Arial"/>
              </a:defRPr>
            </a:lvl1pPr>
            <a:lvl2pPr lvl="1" marR="0" rtl="0" algn="ctr">
              <a:lnSpc>
                <a:spcPct val="90000"/>
              </a:lnSpc>
              <a:spcBef>
                <a:spcPts val="600"/>
              </a:spcBef>
              <a:spcAft>
                <a:spcPts val="0"/>
              </a:spcAft>
              <a:buClr>
                <a:srgbClr val="FFC000"/>
              </a:buClr>
              <a:buSzPts val="2400"/>
              <a:buFont typeface="Arial"/>
              <a:buNone/>
              <a:defRPr b="0" i="0" sz="2400" u="none" cap="none" strike="noStrike">
                <a:solidFill>
                  <a:srgbClr val="888888"/>
                </a:solidFill>
                <a:latin typeface="Calibri"/>
                <a:ea typeface="Calibri"/>
                <a:cs typeface="Calibri"/>
                <a:sym typeface="Calibri"/>
              </a:defRPr>
            </a:lvl2pPr>
            <a:lvl3pPr lvl="2" marR="0" rtl="0" algn="ctr">
              <a:lnSpc>
                <a:spcPct val="90000"/>
              </a:lnSpc>
              <a:spcBef>
                <a:spcPts val="400"/>
              </a:spcBef>
              <a:spcAft>
                <a:spcPts val="0"/>
              </a:spcAft>
              <a:buClr>
                <a:srgbClr val="FFC000"/>
              </a:buClr>
              <a:buSzPts val="2000"/>
              <a:buFont typeface="Arial"/>
              <a:buNone/>
              <a:defRPr b="0" i="0" sz="20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41" name="Google Shape;141;p26"/>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142" name="Google Shape;142;p26"/>
          <p:cNvCxnSpPr/>
          <p:nvPr/>
        </p:nvCxnSpPr>
        <p:spPr>
          <a:xfrm>
            <a:off x="1371600" y="2800350"/>
            <a:ext cx="7729500" cy="0"/>
          </a:xfrm>
          <a:prstGeom prst="straightConnector1">
            <a:avLst/>
          </a:prstGeom>
          <a:noFill/>
          <a:ln cap="rnd" cmpd="sng" w="57150">
            <a:solidFill>
              <a:srgbClr val="595959"/>
            </a:solidFill>
            <a:prstDash val="dot"/>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43" name="Shape 143"/>
        <p:cNvGrpSpPr/>
        <p:nvPr/>
      </p:nvGrpSpPr>
      <p:grpSpPr>
        <a:xfrm>
          <a:off x="0" y="0"/>
          <a:ext cx="0" cy="0"/>
          <a:chOff x="0" y="0"/>
          <a:chExt cx="0" cy="0"/>
        </a:xfrm>
      </p:grpSpPr>
      <p:sp>
        <p:nvSpPr>
          <p:cNvPr id="144" name="Google Shape;144;p27"/>
          <p:cNvSpPr txBox="1"/>
          <p:nvPr>
            <p:ph type="title"/>
          </p:nvPr>
        </p:nvSpPr>
        <p:spPr>
          <a:xfrm>
            <a:off x="339212" y="205978"/>
            <a:ext cx="8499900" cy="6348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1pPr>
            <a:lvl2pPr lvl="1"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2pPr>
            <a:lvl3pPr lvl="2"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3pPr>
            <a:lvl4pPr lvl="3"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4pPr>
            <a:lvl5pPr lvl="4"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5pPr>
            <a:lvl6pPr lvl="5"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6pPr>
            <a:lvl7pPr lvl="6"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7pPr>
            <a:lvl8pPr lvl="7"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8pPr>
            <a:lvl9pPr lvl="8"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9pPr>
          </a:lstStyle>
          <a:p/>
        </p:txBody>
      </p:sp>
      <p:sp>
        <p:nvSpPr>
          <p:cNvPr id="145" name="Google Shape;145;p27"/>
          <p:cNvSpPr txBox="1"/>
          <p:nvPr>
            <p:ph idx="1" type="body"/>
          </p:nvPr>
        </p:nvSpPr>
        <p:spPr>
          <a:xfrm>
            <a:off x="339212" y="1200150"/>
            <a:ext cx="8229600" cy="3394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600"/>
              </a:spcBef>
              <a:spcAft>
                <a:spcPts val="0"/>
              </a:spcAft>
              <a:buClr>
                <a:srgbClr val="FFC000"/>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rgbClr val="FFC000"/>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400"/>
              </a:spcBef>
              <a:spcAft>
                <a:spcPts val="0"/>
              </a:spcAft>
              <a:buClr>
                <a:srgbClr val="FFC000"/>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6" name="Google Shape;146;p27"/>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7" name="Google Shape;147;p2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48" name="Shape 148"/>
        <p:cNvGrpSpPr/>
        <p:nvPr/>
      </p:nvGrpSpPr>
      <p:grpSpPr>
        <a:xfrm>
          <a:off x="0" y="0"/>
          <a:ext cx="0" cy="0"/>
          <a:chOff x="0" y="0"/>
          <a:chExt cx="0" cy="0"/>
        </a:xfrm>
      </p:grpSpPr>
      <p:sp>
        <p:nvSpPr>
          <p:cNvPr id="149" name="Google Shape;149;p28"/>
          <p:cNvSpPr txBox="1"/>
          <p:nvPr>
            <p:ph type="title"/>
          </p:nvPr>
        </p:nvSpPr>
        <p:spPr>
          <a:xfrm>
            <a:off x="339725" y="205978"/>
            <a:ext cx="8499600" cy="6345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1pPr>
            <a:lvl2pPr lvl="1"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2pPr>
            <a:lvl3pPr lvl="2"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3pPr>
            <a:lvl4pPr lvl="3"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4pPr>
            <a:lvl5pPr lvl="4"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5pPr>
            <a:lvl6pPr lvl="5"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6pPr>
            <a:lvl7pPr lvl="6"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7pPr>
            <a:lvl8pPr lvl="7"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8pPr>
            <a:lvl9pPr lvl="8"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9pPr>
          </a:lstStyle>
          <a:p/>
        </p:txBody>
      </p:sp>
      <p:sp>
        <p:nvSpPr>
          <p:cNvPr id="150" name="Google Shape;150;p2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600"/>
              </a:spcBef>
              <a:spcAft>
                <a:spcPts val="0"/>
              </a:spcAft>
              <a:buClr>
                <a:srgbClr val="FFC000"/>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rgbClr val="FFC000"/>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400"/>
              </a:spcBef>
              <a:spcAft>
                <a:spcPts val="0"/>
              </a:spcAft>
              <a:buClr>
                <a:srgbClr val="FFC000"/>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1" name="Google Shape;151;p2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600"/>
              </a:spcBef>
              <a:spcAft>
                <a:spcPts val="0"/>
              </a:spcAft>
              <a:buClr>
                <a:srgbClr val="FFC000"/>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rgbClr val="FFC000"/>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400"/>
              </a:spcBef>
              <a:spcAft>
                <a:spcPts val="0"/>
              </a:spcAft>
              <a:buClr>
                <a:srgbClr val="FFC000"/>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 name="Google Shape;152;p28"/>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3" name="Google Shape;153;p2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4" name="Shape 154"/>
        <p:cNvGrpSpPr/>
        <p:nvPr/>
      </p:nvGrpSpPr>
      <p:grpSpPr>
        <a:xfrm>
          <a:off x="0" y="0"/>
          <a:ext cx="0" cy="0"/>
          <a:chOff x="0" y="0"/>
          <a:chExt cx="0" cy="0"/>
        </a:xfrm>
      </p:grpSpPr>
      <p:sp>
        <p:nvSpPr>
          <p:cNvPr id="155" name="Google Shape;155;p29"/>
          <p:cNvSpPr txBox="1"/>
          <p:nvPr>
            <p:ph type="title"/>
          </p:nvPr>
        </p:nvSpPr>
        <p:spPr>
          <a:xfrm>
            <a:off x="339725" y="205978"/>
            <a:ext cx="8499600" cy="6345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1pPr>
            <a:lvl2pPr lvl="1"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2pPr>
            <a:lvl3pPr lvl="2"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3pPr>
            <a:lvl4pPr lvl="3"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4pPr>
            <a:lvl5pPr lvl="4"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5pPr>
            <a:lvl6pPr lvl="5"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6pPr>
            <a:lvl7pPr lvl="6"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7pPr>
            <a:lvl8pPr lvl="7"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8pPr>
            <a:lvl9pPr lvl="8"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9pPr>
          </a:lstStyle>
          <a:p/>
        </p:txBody>
      </p:sp>
      <p:sp>
        <p:nvSpPr>
          <p:cNvPr id="156" name="Google Shape;156;p29"/>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7" name="Google Shape;157;p2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8" name="Shape 158"/>
        <p:cNvGrpSpPr/>
        <p:nvPr/>
      </p:nvGrpSpPr>
      <p:grpSpPr>
        <a:xfrm>
          <a:off x="0" y="0"/>
          <a:ext cx="0" cy="0"/>
          <a:chOff x="0" y="0"/>
          <a:chExt cx="0" cy="0"/>
        </a:xfrm>
      </p:grpSpPr>
      <p:sp>
        <p:nvSpPr>
          <p:cNvPr id="159" name="Google Shape;159;p30"/>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0" name="Google Shape;160;p3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cap="flat" cmpd="sng" w="5715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pic>
        <p:nvPicPr>
          <p:cNvPr descr="wsu_horizontal_color.png" id="52" name="Google Shape;52;p13"/>
          <p:cNvPicPr preferRelativeResize="0"/>
          <p:nvPr/>
        </p:nvPicPr>
        <p:blipFill rotWithShape="1">
          <a:blip r:embed="rId1">
            <a:alphaModFix/>
          </a:blip>
          <a:srcRect b="0" l="0" r="0" t="0"/>
          <a:stretch/>
        </p:blipFill>
        <p:spPr>
          <a:xfrm>
            <a:off x="7391401" y="4767263"/>
            <a:ext cx="1554163" cy="261937"/>
          </a:xfrm>
          <a:prstGeom prst="rect">
            <a:avLst/>
          </a:prstGeom>
          <a:noFill/>
          <a:ln>
            <a:noFill/>
          </a:ln>
        </p:spPr>
      </p:pic>
      <p:sp>
        <p:nvSpPr>
          <p:cNvPr id="53" name="Google Shape;53;p13"/>
          <p:cNvSpPr txBox="1"/>
          <p:nvPr/>
        </p:nvSpPr>
        <p:spPr>
          <a:xfrm>
            <a:off x="152400" y="4824413"/>
            <a:ext cx="838200" cy="37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fld id="{00000000-1234-1234-1234-123412341234}" type="slidenum">
              <a:rPr b="0" i="0" lang="en" sz="900" u="none" cap="none" strike="noStrike">
                <a:solidFill>
                  <a:srgbClr val="7F7F7F"/>
                </a:solidFill>
                <a:latin typeface="Calibri"/>
                <a:ea typeface="Calibri"/>
                <a:cs typeface="Calibri"/>
                <a:sym typeface="Calibri"/>
              </a:rPr>
              <a:t>‹#›</a:t>
            </a:fld>
            <a:endParaRPr b="0" i="0" sz="900" u="none" cap="none" strike="noStrike">
              <a:solidFill>
                <a:srgbClr val="7F7F7F"/>
              </a:solidFill>
              <a:latin typeface="Calibri"/>
              <a:ea typeface="Calibri"/>
              <a:cs typeface="Calibri"/>
              <a:sym typeface="Calibri"/>
            </a:endParaRPr>
          </a:p>
        </p:txBody>
      </p:sp>
      <p:sp>
        <p:nvSpPr>
          <p:cNvPr id="54" name="Google Shape;54;p13"/>
          <p:cNvSpPr txBox="1"/>
          <p:nvPr>
            <p:ph type="title"/>
          </p:nvPr>
        </p:nvSpPr>
        <p:spPr>
          <a:xfrm>
            <a:off x="339726" y="205979"/>
            <a:ext cx="8499300" cy="634500"/>
          </a:xfrm>
          <a:prstGeom prst="rect">
            <a:avLst/>
          </a:prstGeom>
          <a:noFill/>
          <a:ln>
            <a:noFill/>
          </a:ln>
        </p:spPr>
        <p:txBody>
          <a:bodyPr anchorCtr="0" anchor="b" bIns="34275" lIns="68575" spcFirstLastPara="1" rIns="68575" wrap="square" tIns="34275"/>
          <a:lstStyle>
            <a:lvl1pPr lvl="0"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1pPr>
            <a:lvl2pPr lvl="1"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2pPr>
            <a:lvl3pPr lvl="2"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3pPr>
            <a:lvl4pPr lvl="3"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4pPr>
            <a:lvl5pPr lvl="4"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5pPr>
            <a:lvl6pPr lvl="5"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6pPr>
            <a:lvl7pPr lvl="6"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7pPr>
            <a:lvl8pPr lvl="7"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8pPr>
            <a:lvl9pPr lvl="8"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9pPr>
          </a:lstStyle>
          <a:p/>
        </p:txBody>
      </p:sp>
      <p:sp>
        <p:nvSpPr>
          <p:cNvPr id="55" name="Google Shape;55;p13"/>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500"/>
              </a:spcBef>
              <a:spcAft>
                <a:spcPts val="0"/>
              </a:spcAft>
              <a:buClr>
                <a:srgbClr val="FFC000"/>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500"/>
              </a:spcBef>
              <a:spcAft>
                <a:spcPts val="0"/>
              </a:spcAft>
              <a:buClr>
                <a:srgbClr val="FFC000"/>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00"/>
              </a:spcBef>
              <a:spcAft>
                <a:spcPts val="0"/>
              </a:spcAft>
              <a:buClr>
                <a:srgbClr val="FFC000"/>
              </a:buClr>
              <a:buSzPts val="1500"/>
              <a:buFont typeface="Arial"/>
              <a:buChar char="•"/>
              <a:defRPr b="0" i="0" sz="15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56" name="Google Shape;56;p13"/>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9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7" name="Google Shape;57;p13"/>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cxnSp>
        <p:nvCxnSpPr>
          <p:cNvPr id="58" name="Google Shape;58;p13"/>
          <p:cNvCxnSpPr/>
          <p:nvPr/>
        </p:nvCxnSpPr>
        <p:spPr>
          <a:xfrm>
            <a:off x="76200" y="857250"/>
            <a:ext cx="9067800" cy="0"/>
          </a:xfrm>
          <a:prstGeom prst="straightConnector1">
            <a:avLst/>
          </a:prstGeom>
          <a:noFill/>
          <a:ln cap="rnd" cmpd="sng" w="57150">
            <a:solidFill>
              <a:srgbClr val="595959"/>
            </a:solidFill>
            <a:prstDash val="dot"/>
            <a:round/>
            <a:headEnd len="sm" w="sm" type="none"/>
            <a:tailEnd len="sm" w="sm" type="none"/>
          </a:ln>
        </p:spPr>
      </p:cxnSp>
      <p:sp>
        <p:nvSpPr>
          <p:cNvPr id="59" name="Google Shape;59;p13"/>
          <p:cNvSpPr/>
          <p:nvPr/>
        </p:nvSpPr>
        <p:spPr>
          <a:xfrm>
            <a:off x="31750" y="5060157"/>
            <a:ext cx="9080700" cy="83100"/>
          </a:xfrm>
          <a:prstGeom prst="rect">
            <a:avLst/>
          </a:prstGeom>
          <a:solidFill>
            <a:srgbClr val="FBD83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7" name="Shape 87"/>
        <p:cNvGrpSpPr/>
        <p:nvPr/>
      </p:nvGrpSpPr>
      <p:grpSpPr>
        <a:xfrm>
          <a:off x="0" y="0"/>
          <a:ext cx="0" cy="0"/>
          <a:chOff x="0" y="0"/>
          <a:chExt cx="0" cy="0"/>
        </a:xfrm>
      </p:grpSpPr>
      <p:sp>
        <p:nvSpPr>
          <p:cNvPr id="88" name="Google Shape;88;p19"/>
          <p:cNvSpPr/>
          <p:nvPr/>
        </p:nvSpPr>
        <p:spPr>
          <a:xfrm>
            <a:off x="0" y="0"/>
            <a:ext cx="9144000" cy="5143500"/>
          </a:xfrm>
          <a:prstGeom prst="rect">
            <a:avLst/>
          </a:prstGeom>
          <a:solidFill>
            <a:schemeClr val="lt1"/>
          </a:solidFill>
          <a:ln cap="flat" cmpd="sng" w="571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wsu_horizontal_color.png" id="89" name="Google Shape;89;p19"/>
          <p:cNvPicPr preferRelativeResize="0"/>
          <p:nvPr/>
        </p:nvPicPr>
        <p:blipFill rotWithShape="1">
          <a:blip r:embed="rId1">
            <a:alphaModFix/>
          </a:blip>
          <a:srcRect b="0" l="0" r="0" t="0"/>
          <a:stretch/>
        </p:blipFill>
        <p:spPr>
          <a:xfrm>
            <a:off x="7391400" y="4767263"/>
            <a:ext cx="874217" cy="196453"/>
          </a:xfrm>
          <a:prstGeom prst="rect">
            <a:avLst/>
          </a:prstGeom>
          <a:noFill/>
          <a:ln>
            <a:noFill/>
          </a:ln>
        </p:spPr>
      </p:pic>
      <p:sp>
        <p:nvSpPr>
          <p:cNvPr id="90" name="Google Shape;90;p19"/>
          <p:cNvSpPr txBox="1"/>
          <p:nvPr/>
        </p:nvSpPr>
        <p:spPr>
          <a:xfrm>
            <a:off x="152400" y="4824413"/>
            <a:ext cx="838200" cy="37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 sz="1200" u="none" cap="none" strike="noStrike">
                <a:solidFill>
                  <a:srgbClr val="7F7F7F"/>
                </a:solidFill>
                <a:latin typeface="Calibri"/>
                <a:ea typeface="Calibri"/>
                <a:cs typeface="Calibri"/>
                <a:sym typeface="Calibri"/>
              </a:rPr>
              <a:t>‹#›</a:t>
            </a:fld>
            <a:endParaRPr b="0" i="0" sz="1200" u="none" cap="none" strike="noStrike">
              <a:solidFill>
                <a:srgbClr val="7F7F7F"/>
              </a:solidFill>
              <a:latin typeface="Calibri"/>
              <a:ea typeface="Calibri"/>
              <a:cs typeface="Calibri"/>
              <a:sym typeface="Calibri"/>
            </a:endParaRPr>
          </a:p>
        </p:txBody>
      </p:sp>
      <p:sp>
        <p:nvSpPr>
          <p:cNvPr id="91" name="Google Shape;91;p19"/>
          <p:cNvSpPr txBox="1"/>
          <p:nvPr>
            <p:ph type="title"/>
          </p:nvPr>
        </p:nvSpPr>
        <p:spPr>
          <a:xfrm>
            <a:off x="339725" y="205978"/>
            <a:ext cx="8499600" cy="6345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1pPr>
            <a:lvl2pPr lvl="1"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2pPr>
            <a:lvl3pPr lvl="2"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3pPr>
            <a:lvl4pPr lvl="3"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4pPr>
            <a:lvl5pPr lvl="4"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5pPr>
            <a:lvl6pPr lvl="5"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6pPr>
            <a:lvl7pPr lvl="6"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7pPr>
            <a:lvl8pPr lvl="7"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8pPr>
            <a:lvl9pPr lvl="8"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9pPr>
          </a:lstStyle>
          <a:p/>
        </p:txBody>
      </p:sp>
      <p:sp>
        <p:nvSpPr>
          <p:cNvPr id="92" name="Google Shape;92;p1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600"/>
              </a:spcBef>
              <a:spcAft>
                <a:spcPts val="0"/>
              </a:spcAft>
              <a:buClr>
                <a:srgbClr val="FFC000"/>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rgbClr val="FFC000"/>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400"/>
              </a:spcBef>
              <a:spcAft>
                <a:spcPts val="0"/>
              </a:spcAft>
              <a:buClr>
                <a:srgbClr val="FFC000"/>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3" name="Google Shape;93;p19"/>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 name="Google Shape;94;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95" name="Google Shape;95;p19"/>
          <p:cNvCxnSpPr/>
          <p:nvPr/>
        </p:nvCxnSpPr>
        <p:spPr>
          <a:xfrm>
            <a:off x="76200" y="857250"/>
            <a:ext cx="9067800" cy="0"/>
          </a:xfrm>
          <a:prstGeom prst="straightConnector1">
            <a:avLst/>
          </a:prstGeom>
          <a:noFill/>
          <a:ln cap="rnd" cmpd="sng" w="57150">
            <a:solidFill>
              <a:srgbClr val="595959"/>
            </a:solidFill>
            <a:prstDash val="dot"/>
            <a:round/>
            <a:headEnd len="sm" w="sm" type="none"/>
            <a:tailEnd len="sm" w="sm" type="none"/>
          </a:ln>
        </p:spPr>
      </p:cxnSp>
      <p:sp>
        <p:nvSpPr>
          <p:cNvPr id="96" name="Google Shape;96;p19"/>
          <p:cNvSpPr/>
          <p:nvPr/>
        </p:nvSpPr>
        <p:spPr>
          <a:xfrm>
            <a:off x="31750" y="5060156"/>
            <a:ext cx="9080400" cy="83400"/>
          </a:xfrm>
          <a:prstGeom prst="rect">
            <a:avLst/>
          </a:prstGeom>
          <a:solidFill>
            <a:srgbClr val="FBD8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4" name="Shape 124"/>
        <p:cNvGrpSpPr/>
        <p:nvPr/>
      </p:nvGrpSpPr>
      <p:grpSpPr>
        <a:xfrm>
          <a:off x="0" y="0"/>
          <a:ext cx="0" cy="0"/>
          <a:chOff x="0" y="0"/>
          <a:chExt cx="0" cy="0"/>
        </a:xfrm>
      </p:grpSpPr>
      <p:sp>
        <p:nvSpPr>
          <p:cNvPr id="125" name="Google Shape;125;p25"/>
          <p:cNvSpPr/>
          <p:nvPr/>
        </p:nvSpPr>
        <p:spPr>
          <a:xfrm>
            <a:off x="0" y="0"/>
            <a:ext cx="9144000" cy="5143500"/>
          </a:xfrm>
          <a:prstGeom prst="rect">
            <a:avLst/>
          </a:prstGeom>
          <a:solidFill>
            <a:schemeClr val="lt1"/>
          </a:solidFill>
          <a:ln cap="flat" cmpd="sng" w="571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wsu_horizontal_color.png" id="126" name="Google Shape;126;p25"/>
          <p:cNvPicPr preferRelativeResize="0"/>
          <p:nvPr/>
        </p:nvPicPr>
        <p:blipFill rotWithShape="1">
          <a:blip r:embed="rId1">
            <a:alphaModFix/>
          </a:blip>
          <a:srcRect b="0" l="0" r="0" t="0"/>
          <a:stretch/>
        </p:blipFill>
        <p:spPr>
          <a:xfrm>
            <a:off x="7391400" y="4767263"/>
            <a:ext cx="1165621" cy="261937"/>
          </a:xfrm>
          <a:prstGeom prst="rect">
            <a:avLst/>
          </a:prstGeom>
          <a:noFill/>
          <a:ln>
            <a:noFill/>
          </a:ln>
        </p:spPr>
      </p:pic>
      <p:sp>
        <p:nvSpPr>
          <p:cNvPr id="127" name="Google Shape;127;p25"/>
          <p:cNvSpPr txBox="1"/>
          <p:nvPr/>
        </p:nvSpPr>
        <p:spPr>
          <a:xfrm>
            <a:off x="152400" y="4824413"/>
            <a:ext cx="838200" cy="37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 sz="1200" u="none" cap="none" strike="noStrike">
                <a:solidFill>
                  <a:srgbClr val="7F7F7F"/>
                </a:solidFill>
                <a:latin typeface="Calibri"/>
                <a:ea typeface="Calibri"/>
                <a:cs typeface="Calibri"/>
                <a:sym typeface="Calibri"/>
              </a:rPr>
              <a:t>‹#›</a:t>
            </a:fld>
            <a:endParaRPr b="0" i="0" sz="1200" u="none" cap="none" strike="noStrike">
              <a:solidFill>
                <a:srgbClr val="7F7F7F"/>
              </a:solidFill>
              <a:latin typeface="Calibri"/>
              <a:ea typeface="Calibri"/>
              <a:cs typeface="Calibri"/>
              <a:sym typeface="Calibri"/>
            </a:endParaRPr>
          </a:p>
        </p:txBody>
      </p:sp>
      <p:sp>
        <p:nvSpPr>
          <p:cNvPr id="128" name="Google Shape;128;p25"/>
          <p:cNvSpPr txBox="1"/>
          <p:nvPr>
            <p:ph type="title"/>
          </p:nvPr>
        </p:nvSpPr>
        <p:spPr>
          <a:xfrm>
            <a:off x="339725" y="205978"/>
            <a:ext cx="8499600" cy="6345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1pPr>
            <a:lvl2pPr lvl="1"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2pPr>
            <a:lvl3pPr lvl="2"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3pPr>
            <a:lvl4pPr lvl="3"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4pPr>
            <a:lvl5pPr lvl="4"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5pPr>
            <a:lvl6pPr lvl="5"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6pPr>
            <a:lvl7pPr lvl="6"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7pPr>
            <a:lvl8pPr lvl="7"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8pPr>
            <a:lvl9pPr lvl="8" marR="0" rtl="0" algn="l">
              <a:spcBef>
                <a:spcPts val="0"/>
              </a:spcBef>
              <a:spcAft>
                <a:spcPts val="0"/>
              </a:spcAft>
              <a:buSzPts val="1400"/>
              <a:buNone/>
              <a:defRPr b="1" i="0" sz="3200" u="none" cap="none" strike="noStrike">
                <a:solidFill>
                  <a:schemeClr val="dk1"/>
                </a:solidFill>
                <a:latin typeface="Georgia"/>
                <a:ea typeface="Georgia"/>
                <a:cs typeface="Georgia"/>
                <a:sym typeface="Georgia"/>
              </a:defRPr>
            </a:lvl9pPr>
          </a:lstStyle>
          <a:p/>
        </p:txBody>
      </p:sp>
      <p:sp>
        <p:nvSpPr>
          <p:cNvPr id="129" name="Google Shape;129;p25"/>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600"/>
              </a:spcBef>
              <a:spcAft>
                <a:spcPts val="0"/>
              </a:spcAft>
              <a:buClr>
                <a:srgbClr val="FFC000"/>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rgbClr val="FFC000"/>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400"/>
              </a:spcBef>
              <a:spcAft>
                <a:spcPts val="0"/>
              </a:spcAft>
              <a:buClr>
                <a:srgbClr val="FFC000"/>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0" name="Google Shape;130;p25"/>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 name="Google Shape;131;p2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132" name="Google Shape;132;p25"/>
          <p:cNvCxnSpPr/>
          <p:nvPr/>
        </p:nvCxnSpPr>
        <p:spPr>
          <a:xfrm>
            <a:off x="76200" y="857250"/>
            <a:ext cx="9067800" cy="0"/>
          </a:xfrm>
          <a:prstGeom prst="straightConnector1">
            <a:avLst/>
          </a:prstGeom>
          <a:noFill/>
          <a:ln cap="rnd" cmpd="sng" w="57150">
            <a:solidFill>
              <a:srgbClr val="595959"/>
            </a:solidFill>
            <a:prstDash val="dot"/>
            <a:round/>
            <a:headEnd len="sm" w="sm" type="none"/>
            <a:tailEnd len="sm" w="sm" type="none"/>
          </a:ln>
        </p:spPr>
      </p:cxnSp>
      <p:sp>
        <p:nvSpPr>
          <p:cNvPr id="133" name="Google Shape;133;p25"/>
          <p:cNvSpPr/>
          <p:nvPr/>
        </p:nvSpPr>
        <p:spPr>
          <a:xfrm>
            <a:off x="31750" y="5060156"/>
            <a:ext cx="9080400" cy="83100"/>
          </a:xfrm>
          <a:prstGeom prst="rect">
            <a:avLst/>
          </a:prstGeom>
          <a:solidFill>
            <a:srgbClr val="FBD8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9" r:id="rId2"/>
    <p:sldLayoutId id="2147483670" r:id="rId3"/>
    <p:sldLayoutId id="2147483671" r:id="rId4"/>
    <p:sldLayoutId id="2147483672" r:id="rId5"/>
    <p:sldLayoutId id="214748367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20.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24.jp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4" name="Shape 164"/>
        <p:cNvGrpSpPr/>
        <p:nvPr/>
      </p:nvGrpSpPr>
      <p:grpSpPr>
        <a:xfrm>
          <a:off x="0" y="0"/>
          <a:ext cx="0" cy="0"/>
          <a:chOff x="0" y="0"/>
          <a:chExt cx="0" cy="0"/>
        </a:xfrm>
      </p:grpSpPr>
      <p:sp>
        <p:nvSpPr>
          <p:cNvPr id="165" name="Google Shape;165;p31"/>
          <p:cNvSpPr txBox="1"/>
          <p:nvPr>
            <p:ph type="ctrTitle"/>
          </p:nvPr>
        </p:nvSpPr>
        <p:spPr>
          <a:xfrm>
            <a:off x="1219200" y="1600201"/>
            <a:ext cx="7620000" cy="11025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None/>
            </a:pPr>
            <a:r>
              <a:rPr lang="en"/>
              <a:t>Integrating Sensors and Devices</a:t>
            </a:r>
            <a:r>
              <a:rPr lang="en"/>
              <a:t>:</a:t>
            </a:r>
            <a:endParaRPr/>
          </a:p>
        </p:txBody>
      </p:sp>
      <p:sp>
        <p:nvSpPr>
          <p:cNvPr id="166" name="Google Shape;166;p31"/>
          <p:cNvSpPr txBox="1"/>
          <p:nvPr>
            <p:ph idx="1" type="subTitle"/>
          </p:nvPr>
        </p:nvSpPr>
        <p:spPr>
          <a:xfrm>
            <a:off x="1295400" y="3143250"/>
            <a:ext cx="7326300" cy="1102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SzPts val="1500"/>
              <a:buNone/>
            </a:pPr>
            <a:r>
              <a:rPr lang="en"/>
              <a:t>Ctrl+Alt+Elite</a:t>
            </a:r>
            <a:endParaRPr/>
          </a:p>
          <a:p>
            <a:pPr indent="0" lvl="0" marL="0" rtl="0" algn="l">
              <a:lnSpc>
                <a:spcPct val="90000"/>
              </a:lnSpc>
              <a:spcBef>
                <a:spcPts val="0"/>
              </a:spcBef>
              <a:spcAft>
                <a:spcPts val="0"/>
              </a:spcAft>
              <a:buSzPts val="15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A Challenge</a:t>
            </a:r>
            <a:endParaRPr/>
          </a:p>
        </p:txBody>
      </p:sp>
      <p:pic>
        <p:nvPicPr>
          <p:cNvPr id="260" name="Google Shape;260;p40"/>
          <p:cNvPicPr preferRelativeResize="0"/>
          <p:nvPr/>
        </p:nvPicPr>
        <p:blipFill rotWithShape="1">
          <a:blip r:embed="rId3">
            <a:alphaModFix/>
          </a:blip>
          <a:srcRect b="2458" l="0" r="0" t="0"/>
          <a:stretch/>
        </p:blipFill>
        <p:spPr>
          <a:xfrm>
            <a:off x="147905" y="926325"/>
            <a:ext cx="4243200" cy="4113468"/>
          </a:xfrm>
          <a:prstGeom prst="rect">
            <a:avLst/>
          </a:prstGeom>
          <a:noFill/>
          <a:ln>
            <a:noFill/>
          </a:ln>
        </p:spPr>
      </p:pic>
      <p:sp>
        <p:nvSpPr>
          <p:cNvPr id="261" name="Google Shape;261;p40"/>
          <p:cNvSpPr txBox="1"/>
          <p:nvPr>
            <p:ph idx="1" type="body"/>
          </p:nvPr>
        </p:nvSpPr>
        <p:spPr>
          <a:xfrm>
            <a:off x="4212525" y="926325"/>
            <a:ext cx="4365600" cy="2097600"/>
          </a:xfrm>
          <a:prstGeom prst="rect">
            <a:avLst/>
          </a:prstGeom>
        </p:spPr>
        <p:txBody>
          <a:bodyPr anchorCtr="0" anchor="t" bIns="45700" lIns="91425" spcFirstLastPara="1" rIns="91425" wrap="square" tIns="45700">
            <a:noAutofit/>
          </a:bodyPr>
          <a:lstStyle/>
          <a:p>
            <a:pPr indent="0" lvl="0" marL="0" rtl="0" algn="l">
              <a:spcBef>
                <a:spcPts val="600"/>
              </a:spcBef>
              <a:spcAft>
                <a:spcPts val="600"/>
              </a:spcAft>
              <a:buNone/>
            </a:pPr>
            <a:r>
              <a:rPr lang="en"/>
              <a:t>Using an Ultrasonic sensor and an LED, make a circuit and code that makes the LED dimmer as something is closer to the sensor.</a:t>
            </a:r>
            <a:endParaRPr/>
          </a:p>
        </p:txBody>
      </p:sp>
      <p:sp>
        <p:nvSpPr>
          <p:cNvPr id="262" name="Google Shape;262;p40"/>
          <p:cNvSpPr txBox="1"/>
          <p:nvPr/>
        </p:nvSpPr>
        <p:spPr>
          <a:xfrm>
            <a:off x="4732700" y="3566894"/>
            <a:ext cx="4009800" cy="14172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t>Hint:</a:t>
            </a:r>
            <a:endParaRPr sz="2400"/>
          </a:p>
          <a:p>
            <a:pPr indent="-381000" lvl="0" marL="457200" rtl="0" algn="l">
              <a:spcBef>
                <a:spcPts val="0"/>
              </a:spcBef>
              <a:spcAft>
                <a:spcPts val="0"/>
              </a:spcAft>
              <a:buSzPts val="2400"/>
              <a:buChar char="●"/>
            </a:pPr>
            <a:r>
              <a:rPr lang="en" sz="2400"/>
              <a:t>analogWrite() can be between 0 to 255</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1"/>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A Solution</a:t>
            </a:r>
            <a:endParaRPr/>
          </a:p>
        </p:txBody>
      </p:sp>
      <p:sp>
        <p:nvSpPr>
          <p:cNvPr id="269" name="Google Shape;269;p41"/>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0" lvl="0" marL="0" rtl="0" algn="l">
              <a:spcBef>
                <a:spcPts val="600"/>
              </a:spcBef>
              <a:spcAft>
                <a:spcPts val="600"/>
              </a:spcAft>
              <a:buNone/>
            </a:pPr>
            <a:r>
              <a:t/>
            </a:r>
            <a:endParaRPr/>
          </a:p>
        </p:txBody>
      </p:sp>
      <p:pic>
        <p:nvPicPr>
          <p:cNvPr id="270" name="Google Shape;270;p41"/>
          <p:cNvPicPr preferRelativeResize="0"/>
          <p:nvPr/>
        </p:nvPicPr>
        <p:blipFill>
          <a:blip r:embed="rId3">
            <a:alphaModFix/>
          </a:blip>
          <a:stretch>
            <a:fillRect/>
          </a:stretch>
        </p:blipFill>
        <p:spPr>
          <a:xfrm>
            <a:off x="258575" y="1024838"/>
            <a:ext cx="3221203" cy="3569887"/>
          </a:xfrm>
          <a:prstGeom prst="rect">
            <a:avLst/>
          </a:prstGeom>
          <a:noFill/>
          <a:ln>
            <a:noFill/>
          </a:ln>
        </p:spPr>
      </p:pic>
      <p:pic>
        <p:nvPicPr>
          <p:cNvPr id="271" name="Google Shape;271;p41"/>
          <p:cNvPicPr preferRelativeResize="0"/>
          <p:nvPr/>
        </p:nvPicPr>
        <p:blipFill>
          <a:blip r:embed="rId4">
            <a:alphaModFix/>
          </a:blip>
          <a:stretch>
            <a:fillRect/>
          </a:stretch>
        </p:blipFill>
        <p:spPr>
          <a:xfrm>
            <a:off x="3545900" y="1200150"/>
            <a:ext cx="3767175" cy="21804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2"/>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Color </a:t>
            </a:r>
            <a:r>
              <a:rPr lang="en"/>
              <a:t>Sensors</a:t>
            </a:r>
            <a:endParaRPr/>
          </a:p>
        </p:txBody>
      </p:sp>
      <p:sp>
        <p:nvSpPr>
          <p:cNvPr id="277" name="Google Shape;277;p42"/>
          <p:cNvSpPr txBox="1"/>
          <p:nvPr>
            <p:ph idx="1" type="body"/>
          </p:nvPr>
        </p:nvSpPr>
        <p:spPr>
          <a:xfrm>
            <a:off x="339205" y="1200150"/>
            <a:ext cx="5163000" cy="3394500"/>
          </a:xfrm>
          <a:prstGeom prst="rect">
            <a:avLst/>
          </a:prstGeom>
        </p:spPr>
        <p:txBody>
          <a:bodyPr anchorCtr="0" anchor="t" bIns="34275" lIns="68575" spcFirstLastPara="1" rIns="68575" wrap="square" tIns="34275">
            <a:noAutofit/>
          </a:bodyPr>
          <a:lstStyle/>
          <a:p>
            <a:pPr indent="-317500" lvl="0" marL="457200" rtl="0" algn="l">
              <a:spcBef>
                <a:spcPts val="500"/>
              </a:spcBef>
              <a:spcAft>
                <a:spcPts val="0"/>
              </a:spcAft>
              <a:buSzPts val="1400"/>
              <a:buChar char="•"/>
            </a:pPr>
            <a:r>
              <a:rPr lang="en"/>
              <a:t>This is a color sensing module</a:t>
            </a:r>
            <a:endParaRPr/>
          </a:p>
          <a:p>
            <a:pPr indent="-317500" lvl="0" marL="457200" rtl="0" algn="l">
              <a:spcBef>
                <a:spcPts val="0"/>
              </a:spcBef>
              <a:spcAft>
                <a:spcPts val="0"/>
              </a:spcAft>
              <a:buSzPts val="1400"/>
              <a:buChar char="•"/>
            </a:pPr>
            <a:r>
              <a:rPr lang="en"/>
              <a:t>It can be used to detect different colors and report that back to the arduino</a:t>
            </a:r>
            <a:endParaRPr/>
          </a:p>
          <a:p>
            <a:pPr indent="0" lvl="0" marL="0" rtl="0" algn="l">
              <a:spcBef>
                <a:spcPts val="500"/>
              </a:spcBef>
              <a:spcAft>
                <a:spcPts val="500"/>
              </a:spcAft>
              <a:buNone/>
            </a:pPr>
            <a:r>
              <a:t/>
            </a:r>
            <a:endParaRPr/>
          </a:p>
        </p:txBody>
      </p:sp>
      <p:pic>
        <p:nvPicPr>
          <p:cNvPr id="278" name="Google Shape;278;p42"/>
          <p:cNvPicPr preferRelativeResize="0"/>
          <p:nvPr/>
        </p:nvPicPr>
        <p:blipFill>
          <a:blip r:embed="rId3">
            <a:alphaModFix/>
          </a:blip>
          <a:stretch>
            <a:fillRect/>
          </a:stretch>
        </p:blipFill>
        <p:spPr>
          <a:xfrm>
            <a:off x="5572125" y="205975"/>
            <a:ext cx="3571875" cy="3571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3"/>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Color Sensors</a:t>
            </a:r>
            <a:endParaRPr/>
          </a:p>
        </p:txBody>
      </p:sp>
      <p:sp>
        <p:nvSpPr>
          <p:cNvPr id="284" name="Google Shape;284;p43"/>
          <p:cNvSpPr txBox="1"/>
          <p:nvPr>
            <p:ph idx="1" type="body"/>
          </p:nvPr>
        </p:nvSpPr>
        <p:spPr>
          <a:xfrm>
            <a:off x="339200" y="1200150"/>
            <a:ext cx="5381700" cy="3394500"/>
          </a:xfrm>
          <a:prstGeom prst="rect">
            <a:avLst/>
          </a:prstGeom>
        </p:spPr>
        <p:txBody>
          <a:bodyPr anchorCtr="0" anchor="t" bIns="34275" lIns="68575" spcFirstLastPara="1" rIns="68575" wrap="square" tIns="34275">
            <a:noAutofit/>
          </a:bodyPr>
          <a:lstStyle/>
          <a:p>
            <a:pPr indent="-317500" lvl="0" marL="457200" rtl="0" algn="l">
              <a:spcBef>
                <a:spcPts val="500"/>
              </a:spcBef>
              <a:spcAft>
                <a:spcPts val="0"/>
              </a:spcAft>
              <a:buSzPts val="1400"/>
              <a:buChar char="•"/>
            </a:pPr>
            <a:r>
              <a:rPr lang="en"/>
              <a:t>This color sensor has a total of 10 pins.</a:t>
            </a:r>
            <a:endParaRPr/>
          </a:p>
          <a:p>
            <a:pPr indent="-317500" lvl="0" marL="457200" rtl="0" algn="l">
              <a:spcBef>
                <a:spcPts val="0"/>
              </a:spcBef>
              <a:spcAft>
                <a:spcPts val="0"/>
              </a:spcAft>
              <a:buSzPts val="1400"/>
              <a:buChar char="•"/>
            </a:pPr>
            <a:r>
              <a:rPr lang="en"/>
              <a:t>Two VCC pins</a:t>
            </a:r>
            <a:endParaRPr/>
          </a:p>
          <a:p>
            <a:pPr indent="-317500" lvl="1" marL="914400" rtl="0" algn="l">
              <a:spcBef>
                <a:spcPts val="0"/>
              </a:spcBef>
              <a:spcAft>
                <a:spcPts val="0"/>
              </a:spcAft>
              <a:buSzPts val="1400"/>
              <a:buChar char="–"/>
            </a:pPr>
            <a:r>
              <a:rPr lang="en"/>
              <a:t>Power in</a:t>
            </a:r>
            <a:endParaRPr/>
          </a:p>
          <a:p>
            <a:pPr indent="-317500" lvl="1" marL="914400" rtl="0" algn="l">
              <a:spcBef>
                <a:spcPts val="0"/>
              </a:spcBef>
              <a:spcAft>
                <a:spcPts val="0"/>
              </a:spcAft>
              <a:buSzPts val="1400"/>
              <a:buChar char="–"/>
            </a:pPr>
            <a:r>
              <a:rPr lang="en"/>
              <a:t>You only need to use one at a time</a:t>
            </a:r>
            <a:endParaRPr/>
          </a:p>
          <a:p>
            <a:pPr indent="-317500" lvl="0" marL="457200" rtl="0" algn="l">
              <a:spcBef>
                <a:spcPts val="0"/>
              </a:spcBef>
              <a:spcAft>
                <a:spcPts val="0"/>
              </a:spcAft>
              <a:buSzPts val="1400"/>
              <a:buChar char="•"/>
            </a:pPr>
            <a:r>
              <a:rPr lang="en"/>
              <a:t>It has two ground pins</a:t>
            </a:r>
            <a:endParaRPr/>
          </a:p>
          <a:p>
            <a:pPr indent="-317500" lvl="1" marL="914400" rtl="0" algn="l">
              <a:spcBef>
                <a:spcPts val="0"/>
              </a:spcBef>
              <a:spcAft>
                <a:spcPts val="0"/>
              </a:spcAft>
              <a:buSzPts val="1400"/>
              <a:buChar char="–"/>
            </a:pPr>
            <a:r>
              <a:rPr lang="en"/>
              <a:t>Only one is needed.</a:t>
            </a:r>
            <a:endParaRPr/>
          </a:p>
          <a:p>
            <a:pPr indent="-317500" lvl="0" marL="457200" rtl="0" algn="l">
              <a:spcBef>
                <a:spcPts val="0"/>
              </a:spcBef>
              <a:spcAft>
                <a:spcPts val="0"/>
              </a:spcAft>
              <a:buSzPts val="1400"/>
              <a:buChar char="•"/>
            </a:pPr>
            <a:r>
              <a:t/>
            </a:r>
            <a:endParaRPr/>
          </a:p>
          <a:p>
            <a:pPr indent="0" lvl="0" marL="0" rtl="0" algn="l">
              <a:spcBef>
                <a:spcPts val="500"/>
              </a:spcBef>
              <a:spcAft>
                <a:spcPts val="500"/>
              </a:spcAft>
              <a:buNone/>
            </a:pPr>
            <a:r>
              <a:t/>
            </a:r>
            <a:endParaRPr/>
          </a:p>
        </p:txBody>
      </p:sp>
      <p:pic>
        <p:nvPicPr>
          <p:cNvPr id="285" name="Google Shape;285;p43"/>
          <p:cNvPicPr preferRelativeResize="0"/>
          <p:nvPr/>
        </p:nvPicPr>
        <p:blipFill>
          <a:blip r:embed="rId3">
            <a:alphaModFix/>
          </a:blip>
          <a:stretch>
            <a:fillRect/>
          </a:stretch>
        </p:blipFill>
        <p:spPr>
          <a:xfrm>
            <a:off x="5572125" y="205975"/>
            <a:ext cx="3571875" cy="3571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4"/>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The Color Sensor</a:t>
            </a:r>
            <a:endParaRPr/>
          </a:p>
        </p:txBody>
      </p:sp>
      <p:sp>
        <p:nvSpPr>
          <p:cNvPr id="292" name="Google Shape;292;p44"/>
          <p:cNvSpPr txBox="1"/>
          <p:nvPr>
            <p:ph idx="1" type="body"/>
          </p:nvPr>
        </p:nvSpPr>
        <p:spPr>
          <a:xfrm>
            <a:off x="339207" y="1200150"/>
            <a:ext cx="3737400" cy="3394500"/>
          </a:xfrm>
          <a:prstGeom prst="rect">
            <a:avLst/>
          </a:prstGeom>
        </p:spPr>
        <p:txBody>
          <a:bodyPr anchorCtr="0" anchor="t" bIns="45700" lIns="91425" spcFirstLastPara="1" rIns="91425" wrap="square" tIns="45700">
            <a:noAutofit/>
          </a:bodyPr>
          <a:lstStyle/>
          <a:p>
            <a:pPr indent="-381000" lvl="0" marL="457200" rtl="0" algn="l">
              <a:spcBef>
                <a:spcPts val="400"/>
              </a:spcBef>
              <a:spcAft>
                <a:spcPts val="0"/>
              </a:spcAft>
              <a:buSzPts val="2400"/>
              <a:buChar char="•"/>
            </a:pPr>
            <a:r>
              <a:rPr lang="en" sz="2400">
                <a:latin typeface="Calibri"/>
                <a:ea typeface="Calibri"/>
                <a:cs typeface="Calibri"/>
                <a:sym typeface="Calibri"/>
              </a:rPr>
              <a:t>Four control pins</a:t>
            </a:r>
            <a:endParaRPr sz="2400">
              <a:latin typeface="Calibri"/>
              <a:ea typeface="Calibri"/>
              <a:cs typeface="Calibri"/>
              <a:sym typeface="Calibri"/>
            </a:endParaRPr>
          </a:p>
          <a:p>
            <a:pPr indent="-355600" lvl="1" marL="914400" rtl="0" algn="l">
              <a:spcBef>
                <a:spcPts val="0"/>
              </a:spcBef>
              <a:spcAft>
                <a:spcPts val="0"/>
              </a:spcAft>
              <a:buSzPts val="2000"/>
              <a:buChar char="–"/>
            </a:pPr>
            <a:r>
              <a:rPr lang="en" sz="2000"/>
              <a:t>S0-S3</a:t>
            </a:r>
            <a:endParaRPr sz="2000"/>
          </a:p>
          <a:p>
            <a:pPr indent="-355600" lvl="0" marL="457200" rtl="0" algn="l">
              <a:spcBef>
                <a:spcPts val="0"/>
              </a:spcBef>
              <a:spcAft>
                <a:spcPts val="0"/>
              </a:spcAft>
              <a:buSzPts val="2000"/>
              <a:buChar char="•"/>
            </a:pPr>
            <a:r>
              <a:rPr lang="en" sz="2000"/>
              <a:t>S0 and S1</a:t>
            </a:r>
            <a:endParaRPr sz="2000"/>
          </a:p>
          <a:p>
            <a:pPr indent="-355600" lvl="1" marL="914400" rtl="0" algn="l">
              <a:spcBef>
                <a:spcPts val="0"/>
              </a:spcBef>
              <a:spcAft>
                <a:spcPts val="0"/>
              </a:spcAft>
              <a:buSzPts val="2000"/>
              <a:buChar char="–"/>
            </a:pPr>
            <a:r>
              <a:rPr lang="en" sz="2000"/>
              <a:t>They control the strength of the signal the sensor sends back to the arduino.</a:t>
            </a:r>
            <a:endParaRPr sz="2000"/>
          </a:p>
        </p:txBody>
      </p:sp>
      <p:pic>
        <p:nvPicPr>
          <p:cNvPr id="293" name="Google Shape;293;p44"/>
          <p:cNvPicPr preferRelativeResize="0"/>
          <p:nvPr/>
        </p:nvPicPr>
        <p:blipFill>
          <a:blip r:embed="rId3">
            <a:alphaModFix/>
          </a:blip>
          <a:stretch>
            <a:fillRect/>
          </a:stretch>
        </p:blipFill>
        <p:spPr>
          <a:xfrm>
            <a:off x="5572125" y="205975"/>
            <a:ext cx="3571875" cy="3571875"/>
          </a:xfrm>
          <a:prstGeom prst="rect">
            <a:avLst/>
          </a:prstGeom>
          <a:noFill/>
          <a:ln>
            <a:noFill/>
          </a:ln>
        </p:spPr>
      </p:pic>
      <p:pic>
        <p:nvPicPr>
          <p:cNvPr id="294" name="Google Shape;294;p44"/>
          <p:cNvPicPr preferRelativeResize="0"/>
          <p:nvPr/>
        </p:nvPicPr>
        <p:blipFill>
          <a:blip r:embed="rId4">
            <a:alphaModFix/>
          </a:blip>
          <a:stretch>
            <a:fillRect/>
          </a:stretch>
        </p:blipFill>
        <p:spPr>
          <a:xfrm>
            <a:off x="982738" y="3741997"/>
            <a:ext cx="2450306" cy="12930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5"/>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The Color Sensor</a:t>
            </a:r>
            <a:endParaRPr/>
          </a:p>
        </p:txBody>
      </p:sp>
      <p:sp>
        <p:nvSpPr>
          <p:cNvPr id="301" name="Google Shape;301;p45"/>
          <p:cNvSpPr txBox="1"/>
          <p:nvPr>
            <p:ph idx="1" type="body"/>
          </p:nvPr>
        </p:nvSpPr>
        <p:spPr>
          <a:xfrm>
            <a:off x="339207" y="1200150"/>
            <a:ext cx="3737400" cy="3394500"/>
          </a:xfrm>
          <a:prstGeom prst="rect">
            <a:avLst/>
          </a:prstGeom>
        </p:spPr>
        <p:txBody>
          <a:bodyPr anchorCtr="0" anchor="t" bIns="45700" lIns="91425" spcFirstLastPara="1" rIns="91425" wrap="square" tIns="45700">
            <a:noAutofit/>
          </a:bodyPr>
          <a:lstStyle/>
          <a:p>
            <a:pPr indent="-381000" lvl="0" marL="457200" rtl="0" algn="l">
              <a:spcBef>
                <a:spcPts val="400"/>
              </a:spcBef>
              <a:spcAft>
                <a:spcPts val="0"/>
              </a:spcAft>
              <a:buSzPts val="2400"/>
              <a:buChar char="•"/>
            </a:pPr>
            <a:r>
              <a:rPr lang="en" sz="2400">
                <a:latin typeface="Calibri"/>
                <a:ea typeface="Calibri"/>
                <a:cs typeface="Calibri"/>
                <a:sym typeface="Calibri"/>
              </a:rPr>
              <a:t>Four control pins</a:t>
            </a:r>
            <a:endParaRPr sz="2400">
              <a:latin typeface="Calibri"/>
              <a:ea typeface="Calibri"/>
              <a:cs typeface="Calibri"/>
              <a:sym typeface="Calibri"/>
            </a:endParaRPr>
          </a:p>
          <a:p>
            <a:pPr indent="-355600" lvl="1" marL="914400" rtl="0" algn="l">
              <a:spcBef>
                <a:spcPts val="0"/>
              </a:spcBef>
              <a:spcAft>
                <a:spcPts val="0"/>
              </a:spcAft>
              <a:buSzPts val="2000"/>
              <a:buChar char="–"/>
            </a:pPr>
            <a:r>
              <a:rPr lang="en" sz="2000"/>
              <a:t>S0-S3</a:t>
            </a:r>
            <a:endParaRPr sz="2000"/>
          </a:p>
          <a:p>
            <a:pPr indent="-355600" lvl="0" marL="457200" marR="0" rtl="0" algn="l">
              <a:lnSpc>
                <a:spcPct val="90000"/>
              </a:lnSpc>
              <a:spcBef>
                <a:spcPts val="0"/>
              </a:spcBef>
              <a:spcAft>
                <a:spcPts val="0"/>
              </a:spcAft>
              <a:buClr>
                <a:srgbClr val="FFC000"/>
              </a:buClr>
              <a:buSzPts val="2000"/>
              <a:buFont typeface="Arial"/>
              <a:buChar char="•"/>
            </a:pPr>
            <a:r>
              <a:rPr lang="en" sz="2000"/>
              <a:t>S2 and S3</a:t>
            </a:r>
            <a:endParaRPr sz="2000"/>
          </a:p>
          <a:p>
            <a:pPr indent="-355600" lvl="1" marL="914400" marR="0" rtl="0" algn="l">
              <a:lnSpc>
                <a:spcPct val="90000"/>
              </a:lnSpc>
              <a:spcBef>
                <a:spcPts val="0"/>
              </a:spcBef>
              <a:spcAft>
                <a:spcPts val="0"/>
              </a:spcAft>
              <a:buSzPts val="2000"/>
              <a:buChar char="–"/>
            </a:pPr>
            <a:r>
              <a:rPr lang="en" sz="2000"/>
              <a:t>These control what color you are looking at</a:t>
            </a:r>
            <a:endParaRPr sz="2000"/>
          </a:p>
          <a:p>
            <a:pPr indent="-355600" lvl="0" marL="457200" marR="0" rtl="0" algn="l">
              <a:lnSpc>
                <a:spcPct val="90000"/>
              </a:lnSpc>
              <a:spcBef>
                <a:spcPts val="0"/>
              </a:spcBef>
              <a:spcAft>
                <a:spcPts val="0"/>
              </a:spcAft>
              <a:buSzPts val="2000"/>
              <a:buChar char="•"/>
            </a:pPr>
            <a:r>
              <a:rPr lang="en" sz="2000"/>
              <a:t>The sensor can only see one color at a time, or all of them at once.</a:t>
            </a:r>
            <a:endParaRPr sz="2000"/>
          </a:p>
        </p:txBody>
      </p:sp>
      <p:pic>
        <p:nvPicPr>
          <p:cNvPr id="302" name="Google Shape;302;p45"/>
          <p:cNvPicPr preferRelativeResize="0"/>
          <p:nvPr/>
        </p:nvPicPr>
        <p:blipFill>
          <a:blip r:embed="rId3">
            <a:alphaModFix/>
          </a:blip>
          <a:stretch>
            <a:fillRect/>
          </a:stretch>
        </p:blipFill>
        <p:spPr>
          <a:xfrm>
            <a:off x="5572125" y="205975"/>
            <a:ext cx="3571875" cy="3571875"/>
          </a:xfrm>
          <a:prstGeom prst="rect">
            <a:avLst/>
          </a:prstGeom>
          <a:noFill/>
          <a:ln>
            <a:noFill/>
          </a:ln>
        </p:spPr>
      </p:pic>
      <p:pic>
        <p:nvPicPr>
          <p:cNvPr id="303" name="Google Shape;303;p45"/>
          <p:cNvPicPr preferRelativeResize="0"/>
          <p:nvPr/>
        </p:nvPicPr>
        <p:blipFill>
          <a:blip r:embed="rId4">
            <a:alphaModFix/>
          </a:blip>
          <a:stretch>
            <a:fillRect/>
          </a:stretch>
        </p:blipFill>
        <p:spPr>
          <a:xfrm>
            <a:off x="1250638" y="3777838"/>
            <a:ext cx="1914525" cy="12715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6"/>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Using Serial Monitor &amp;</a:t>
            </a:r>
            <a:r>
              <a:rPr lang="en"/>
              <a:t> Color Sensor</a:t>
            </a:r>
            <a:endParaRPr/>
          </a:p>
        </p:txBody>
      </p:sp>
      <p:sp>
        <p:nvSpPr>
          <p:cNvPr id="310" name="Google Shape;310;p46"/>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
              <a:t>With the color sensor wired up, and an understanding of the serial monitor, now we can read the color values, and print them out.</a:t>
            </a:r>
            <a:endParaRPr/>
          </a:p>
          <a:p>
            <a:pPr indent="-406400" lvl="0" marL="457200" rtl="0" algn="l">
              <a:spcBef>
                <a:spcPts val="0"/>
              </a:spcBef>
              <a:spcAft>
                <a:spcPts val="0"/>
              </a:spcAft>
              <a:buSzPts val="2800"/>
              <a:buChar char="•"/>
            </a:pPr>
            <a:r>
              <a:rPr lang="en"/>
              <a:t>We will start with the clear filter, at output 20%</a:t>
            </a:r>
            <a:endParaRPr/>
          </a:p>
          <a:p>
            <a:pPr indent="-406400" lvl="0" marL="457200" rtl="0" algn="l">
              <a:spcBef>
                <a:spcPts val="0"/>
              </a:spcBef>
              <a:spcAft>
                <a:spcPts val="0"/>
              </a:spcAft>
              <a:buSzPts val="2800"/>
              <a:buChar char="•"/>
            </a:pPr>
            <a:r>
              <a:rPr lang="en"/>
              <a:t>We will need </a:t>
            </a:r>
            <a:r>
              <a:rPr lang="en" sz="2400">
                <a:latin typeface="Courier New"/>
                <a:ea typeface="Courier New"/>
                <a:cs typeface="Courier New"/>
                <a:sym typeface="Courier New"/>
              </a:rPr>
              <a:t>digitalWrite, Serial.begin, Serial.print,</a:t>
            </a:r>
            <a:r>
              <a:rPr lang="en"/>
              <a:t> and </a:t>
            </a:r>
            <a:r>
              <a:rPr lang="en" sz="2400">
                <a:latin typeface="Courier New"/>
                <a:ea typeface="Courier New"/>
                <a:cs typeface="Courier New"/>
                <a:sym typeface="Courier New"/>
              </a:rPr>
              <a:t>pulseIn</a:t>
            </a:r>
            <a:endParaRPr sz="2400">
              <a:latin typeface="Courier New"/>
              <a:ea typeface="Courier New"/>
              <a:cs typeface="Courier New"/>
              <a:sym typeface="Courier New"/>
            </a:endParaRPr>
          </a:p>
        </p:txBody>
      </p:sp>
      <p:pic>
        <p:nvPicPr>
          <p:cNvPr id="311" name="Google Shape;311;p46"/>
          <p:cNvPicPr preferRelativeResize="0"/>
          <p:nvPr/>
        </p:nvPicPr>
        <p:blipFill>
          <a:blip r:embed="rId3">
            <a:alphaModFix/>
          </a:blip>
          <a:stretch>
            <a:fillRect/>
          </a:stretch>
        </p:blipFill>
        <p:spPr>
          <a:xfrm>
            <a:off x="667525" y="3871924"/>
            <a:ext cx="1736050" cy="1153025"/>
          </a:xfrm>
          <a:prstGeom prst="rect">
            <a:avLst/>
          </a:prstGeom>
          <a:noFill/>
          <a:ln>
            <a:noFill/>
          </a:ln>
        </p:spPr>
      </p:pic>
      <p:pic>
        <p:nvPicPr>
          <p:cNvPr id="312" name="Google Shape;312;p46"/>
          <p:cNvPicPr preferRelativeResize="0"/>
          <p:nvPr/>
        </p:nvPicPr>
        <p:blipFill>
          <a:blip r:embed="rId4">
            <a:alphaModFix/>
          </a:blip>
          <a:stretch>
            <a:fillRect/>
          </a:stretch>
        </p:blipFill>
        <p:spPr>
          <a:xfrm>
            <a:off x="4690824" y="3861200"/>
            <a:ext cx="2205322" cy="1163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7"/>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Using Serial Monitor &amp; Color Sensor</a:t>
            </a:r>
            <a:endParaRPr/>
          </a:p>
        </p:txBody>
      </p:sp>
      <p:sp>
        <p:nvSpPr>
          <p:cNvPr id="319" name="Google Shape;319;p47"/>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
              <a:t>Now, lets try reading and printing the three color readings!</a:t>
            </a:r>
            <a:endParaRPr/>
          </a:p>
          <a:p>
            <a:pPr indent="-406400" lvl="0" marL="457200" rtl="0" algn="l">
              <a:spcBef>
                <a:spcPts val="0"/>
              </a:spcBef>
              <a:spcAft>
                <a:spcPts val="0"/>
              </a:spcAft>
              <a:buSzPts val="2800"/>
              <a:buChar char="•"/>
            </a:pPr>
            <a:r>
              <a:rPr lang="en"/>
              <a:t> We will need </a:t>
            </a:r>
            <a:r>
              <a:rPr lang="en" sz="2400">
                <a:latin typeface="Courier New"/>
                <a:ea typeface="Courier New"/>
                <a:cs typeface="Courier New"/>
                <a:sym typeface="Courier New"/>
              </a:rPr>
              <a:t>digitalWrite</a:t>
            </a:r>
            <a:r>
              <a:rPr lang="en" sz="2400"/>
              <a:t>, </a:t>
            </a:r>
            <a:r>
              <a:rPr lang="en" sz="2400">
                <a:latin typeface="Courier New"/>
                <a:ea typeface="Courier New"/>
                <a:cs typeface="Courier New"/>
                <a:sym typeface="Courier New"/>
              </a:rPr>
              <a:t>Serial.begin</a:t>
            </a:r>
            <a:r>
              <a:rPr lang="en" sz="2400"/>
              <a:t>, </a:t>
            </a:r>
            <a:r>
              <a:rPr lang="en" sz="2400">
                <a:latin typeface="Courier New"/>
                <a:ea typeface="Courier New"/>
                <a:cs typeface="Courier New"/>
                <a:sym typeface="Courier New"/>
              </a:rPr>
              <a:t>Serial.print</a:t>
            </a:r>
            <a:r>
              <a:rPr lang="en" sz="2400"/>
              <a:t>,</a:t>
            </a:r>
            <a:r>
              <a:rPr lang="en"/>
              <a:t> and </a:t>
            </a:r>
            <a:r>
              <a:rPr lang="en" sz="2400">
                <a:latin typeface="Courier New"/>
                <a:ea typeface="Courier New"/>
                <a:cs typeface="Courier New"/>
                <a:sym typeface="Courier New"/>
              </a:rPr>
              <a:t>pulseIn</a:t>
            </a:r>
            <a:endParaRPr sz="2400">
              <a:latin typeface="Courier New"/>
              <a:ea typeface="Courier New"/>
              <a:cs typeface="Courier New"/>
              <a:sym typeface="Courier New"/>
            </a:endParaRPr>
          </a:p>
        </p:txBody>
      </p:sp>
      <p:pic>
        <p:nvPicPr>
          <p:cNvPr id="320" name="Google Shape;320;p47"/>
          <p:cNvPicPr preferRelativeResize="0"/>
          <p:nvPr/>
        </p:nvPicPr>
        <p:blipFill>
          <a:blip r:embed="rId3">
            <a:alphaModFix/>
          </a:blip>
          <a:stretch>
            <a:fillRect/>
          </a:stretch>
        </p:blipFill>
        <p:spPr>
          <a:xfrm>
            <a:off x="339200" y="3407344"/>
            <a:ext cx="1914525" cy="1271588"/>
          </a:xfrm>
          <a:prstGeom prst="rect">
            <a:avLst/>
          </a:prstGeom>
          <a:noFill/>
          <a:ln>
            <a:noFill/>
          </a:ln>
        </p:spPr>
      </p:pic>
      <p:pic>
        <p:nvPicPr>
          <p:cNvPr id="321" name="Google Shape;321;p47"/>
          <p:cNvPicPr preferRelativeResize="0"/>
          <p:nvPr/>
        </p:nvPicPr>
        <p:blipFill>
          <a:blip r:embed="rId4">
            <a:alphaModFix/>
          </a:blip>
          <a:stretch>
            <a:fillRect/>
          </a:stretch>
        </p:blipFill>
        <p:spPr>
          <a:xfrm>
            <a:off x="2891888" y="3438506"/>
            <a:ext cx="2450306" cy="12930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Using the color sensor with RGB LED’s</a:t>
            </a:r>
            <a:endParaRPr/>
          </a:p>
        </p:txBody>
      </p:sp>
      <p:sp>
        <p:nvSpPr>
          <p:cNvPr id="328" name="Google Shape;328;p48"/>
          <p:cNvSpPr txBox="1"/>
          <p:nvPr>
            <p:ph idx="1" type="body"/>
          </p:nvPr>
        </p:nvSpPr>
        <p:spPr>
          <a:xfrm>
            <a:off x="339199" y="1200150"/>
            <a:ext cx="8623800" cy="33945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
              <a:t>Using the color sensor, an arduino, and a RGB LED, make the LED change colors to match as close as reasonable.</a:t>
            </a:r>
            <a:endParaRPr/>
          </a:p>
          <a:p>
            <a:pPr indent="-406400" lvl="0" marL="457200" rtl="0" algn="l">
              <a:spcBef>
                <a:spcPts val="0"/>
              </a:spcBef>
              <a:spcAft>
                <a:spcPts val="0"/>
              </a:spcAft>
              <a:buSzPts val="2800"/>
              <a:buChar char="•"/>
            </a:pPr>
            <a:r>
              <a:rPr lang="en"/>
              <a:t>You will need</a:t>
            </a:r>
            <a:endParaRPr/>
          </a:p>
          <a:p>
            <a:pPr indent="-355600" lvl="1" marL="914400" rtl="0" algn="l">
              <a:spcBef>
                <a:spcPts val="0"/>
              </a:spcBef>
              <a:spcAft>
                <a:spcPts val="0"/>
              </a:spcAft>
              <a:buSzPts val="2000"/>
              <a:buFont typeface="Courier New"/>
              <a:buChar char="–"/>
            </a:pPr>
            <a:r>
              <a:rPr lang="en" sz="2000">
                <a:latin typeface="Courier New"/>
                <a:ea typeface="Courier New"/>
                <a:cs typeface="Courier New"/>
                <a:sym typeface="Courier New"/>
              </a:rPr>
              <a:t>Serial.begin(9600);</a:t>
            </a:r>
            <a:endParaRPr sz="2000">
              <a:latin typeface="Courier New"/>
              <a:ea typeface="Courier New"/>
              <a:cs typeface="Courier New"/>
              <a:sym typeface="Courier New"/>
            </a:endParaRPr>
          </a:p>
          <a:p>
            <a:pPr indent="-355600" lvl="1" marL="914400" rtl="0" algn="l">
              <a:spcBef>
                <a:spcPts val="0"/>
              </a:spcBef>
              <a:spcAft>
                <a:spcPts val="0"/>
              </a:spcAft>
              <a:buSzPts val="2000"/>
              <a:buFont typeface="Courier New"/>
              <a:buChar char="–"/>
            </a:pPr>
            <a:r>
              <a:rPr lang="en" sz="2000">
                <a:latin typeface="Courier New"/>
                <a:ea typeface="Courier New"/>
                <a:cs typeface="Courier New"/>
                <a:sym typeface="Courier New"/>
              </a:rPr>
              <a:t>Serial.print(“[text]”);</a:t>
            </a:r>
            <a:endParaRPr sz="2000">
              <a:latin typeface="Courier New"/>
              <a:ea typeface="Courier New"/>
              <a:cs typeface="Courier New"/>
              <a:sym typeface="Courier New"/>
            </a:endParaRPr>
          </a:p>
          <a:p>
            <a:pPr indent="-355600" lvl="1" marL="914400" rtl="0" algn="l">
              <a:spcBef>
                <a:spcPts val="0"/>
              </a:spcBef>
              <a:spcAft>
                <a:spcPts val="0"/>
              </a:spcAft>
              <a:buSzPts val="2000"/>
              <a:buFont typeface="Courier New"/>
              <a:buChar char="–"/>
            </a:pPr>
            <a:r>
              <a:rPr lang="en" sz="2000">
                <a:latin typeface="Courier New"/>
                <a:ea typeface="Courier New"/>
                <a:cs typeface="Courier New"/>
                <a:sym typeface="Courier New"/>
              </a:rPr>
              <a:t>digitalWrite([pin number],[HIGH/LOW]);</a:t>
            </a:r>
            <a:endParaRPr sz="2000">
              <a:latin typeface="Courier New"/>
              <a:ea typeface="Courier New"/>
              <a:cs typeface="Courier New"/>
              <a:sym typeface="Courier New"/>
            </a:endParaRPr>
          </a:p>
          <a:p>
            <a:pPr indent="-355600" lvl="1" marL="914400" rtl="0" algn="l">
              <a:spcBef>
                <a:spcPts val="0"/>
              </a:spcBef>
              <a:spcAft>
                <a:spcPts val="0"/>
              </a:spcAft>
              <a:buSzPts val="2000"/>
              <a:buFont typeface="Courier New"/>
              <a:buChar char="–"/>
            </a:pPr>
            <a:r>
              <a:rPr lang="en" sz="2000">
                <a:latin typeface="Courier New"/>
                <a:ea typeface="Courier New"/>
                <a:cs typeface="Courier New"/>
                <a:sym typeface="Courier New"/>
              </a:rPr>
              <a:t>pulseIn([pin], LOW);</a:t>
            </a:r>
            <a:endParaRPr sz="2000">
              <a:latin typeface="Courier New"/>
              <a:ea typeface="Courier New"/>
              <a:cs typeface="Courier New"/>
              <a:sym typeface="Courier New"/>
            </a:endParaRPr>
          </a:p>
          <a:p>
            <a:pPr indent="-355600" lvl="1" marL="914400" rtl="0" algn="l">
              <a:spcBef>
                <a:spcPts val="0"/>
              </a:spcBef>
              <a:spcAft>
                <a:spcPts val="0"/>
              </a:spcAft>
              <a:buSzPts val="2000"/>
              <a:buFont typeface="Courier New"/>
              <a:buChar char="–"/>
            </a:pPr>
            <a:r>
              <a:rPr lang="en" sz="2000">
                <a:latin typeface="Courier New"/>
                <a:ea typeface="Courier New"/>
                <a:cs typeface="Courier New"/>
                <a:sym typeface="Courier New"/>
              </a:rPr>
              <a:t>map([value], [value-low],[value-high],[final low],[final high]);</a:t>
            </a:r>
            <a:endParaRPr sz="2000">
              <a:latin typeface="Courier New"/>
              <a:ea typeface="Courier New"/>
              <a:cs typeface="Courier New"/>
              <a:sym typeface="Courier New"/>
            </a:endParaRPr>
          </a:p>
          <a:p>
            <a:pPr indent="-355600" lvl="1" marL="914400" rtl="0" algn="l">
              <a:spcBef>
                <a:spcPts val="0"/>
              </a:spcBef>
              <a:spcAft>
                <a:spcPts val="0"/>
              </a:spcAft>
              <a:buSzPts val="2000"/>
              <a:buFont typeface="Courier New"/>
              <a:buChar char="–"/>
            </a:pPr>
            <a:r>
              <a:rPr lang="en" sz="2000">
                <a:latin typeface="Courier New"/>
                <a:ea typeface="Courier New"/>
                <a:cs typeface="Courier New"/>
                <a:sym typeface="Courier New"/>
              </a:rPr>
              <a:t>analogWrite([pin],[a value between 0 and 255]);</a:t>
            </a:r>
            <a:endParaRPr sz="2000">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9"/>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The Color Sensor (cont.)</a:t>
            </a:r>
            <a:endParaRPr/>
          </a:p>
        </p:txBody>
      </p:sp>
      <p:sp>
        <p:nvSpPr>
          <p:cNvPr id="335" name="Google Shape;335;p49"/>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
              <a:t>As it happens, there is a library that will let us use the color sensor more easily</a:t>
            </a:r>
            <a:endParaRPr/>
          </a:p>
          <a:p>
            <a:pPr indent="-381000" lvl="1" marL="914400" rtl="0" algn="l">
              <a:spcBef>
                <a:spcPts val="0"/>
              </a:spcBef>
              <a:spcAft>
                <a:spcPts val="0"/>
              </a:spcAft>
              <a:buSzPts val="2400"/>
              <a:buChar char="–"/>
            </a:pPr>
            <a:r>
              <a:rPr lang="en"/>
              <a:t>A library is a premade piece of code that you have to import into your project.	</a:t>
            </a:r>
            <a:endParaRPr/>
          </a:p>
          <a:p>
            <a:pPr indent="-381000" lvl="1" marL="914400" rtl="0" algn="l">
              <a:spcBef>
                <a:spcPts val="0"/>
              </a:spcBef>
              <a:spcAft>
                <a:spcPts val="0"/>
              </a:spcAft>
              <a:buSzPts val="2400"/>
              <a:buChar char="–"/>
            </a:pPr>
            <a:r>
              <a:rPr lang="en"/>
              <a:t>#include “[Name]” or #include &lt;[Name]&gt;</a:t>
            </a:r>
            <a:endParaRPr/>
          </a:p>
          <a:p>
            <a:pPr indent="-381000" lvl="1" marL="914400" rtl="0" algn="l">
              <a:spcBef>
                <a:spcPts val="0"/>
              </a:spcBef>
              <a:spcAft>
                <a:spcPts val="0"/>
              </a:spcAft>
              <a:buSzPts val="2400"/>
              <a:buChar char="–"/>
            </a:pPr>
            <a:r>
              <a:rPr lang="en"/>
              <a:t>in this case, #include “TCS3200.h”</a:t>
            </a:r>
            <a:endParaRPr/>
          </a:p>
          <a:p>
            <a:pPr indent="-381000" lvl="1" marL="914400" rtl="0" algn="l">
              <a:spcBef>
                <a:spcPts val="0"/>
              </a:spcBef>
              <a:spcAft>
                <a:spcPts val="0"/>
              </a:spcAft>
              <a:buSzPts val="2400"/>
              <a:buChar char="–"/>
            </a:pPr>
            <a:r>
              <a:rPr lang="en"/>
              <a:t>you need to make sure that the files you need are in your </a:t>
            </a:r>
            <a:r>
              <a:rPr lang="en"/>
              <a:t>project folder</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2"/>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Integrating Sensors and Devices</a:t>
            </a:r>
            <a:endParaRPr/>
          </a:p>
        </p:txBody>
      </p:sp>
      <p:sp>
        <p:nvSpPr>
          <p:cNvPr id="172" name="Google Shape;172;p32"/>
          <p:cNvSpPr txBox="1"/>
          <p:nvPr>
            <p:ph idx="1" type="body"/>
          </p:nvPr>
        </p:nvSpPr>
        <p:spPr>
          <a:xfrm>
            <a:off x="339212" y="1200151"/>
            <a:ext cx="8229600" cy="3394500"/>
          </a:xfrm>
          <a:prstGeom prst="rect">
            <a:avLst/>
          </a:prstGeom>
        </p:spPr>
        <p:txBody>
          <a:bodyPr anchorCtr="0" anchor="t" bIns="34275" lIns="68575" spcFirstLastPara="1" rIns="68575" wrap="square" tIns="34275">
            <a:noAutofit/>
          </a:bodyPr>
          <a:lstStyle/>
          <a:p>
            <a:pPr indent="-317500" lvl="0" marL="457200" rtl="0" algn="l">
              <a:spcBef>
                <a:spcPts val="500"/>
              </a:spcBef>
              <a:spcAft>
                <a:spcPts val="0"/>
              </a:spcAft>
              <a:buSzPts val="1400"/>
              <a:buChar char="•"/>
            </a:pPr>
            <a:r>
              <a:rPr lang="en"/>
              <a:t>We will learn about:</a:t>
            </a:r>
            <a:endParaRPr/>
          </a:p>
          <a:p>
            <a:pPr indent="-317500" lvl="1" marL="914400" rtl="0" algn="l">
              <a:spcBef>
                <a:spcPts val="0"/>
              </a:spcBef>
              <a:spcAft>
                <a:spcPts val="0"/>
              </a:spcAft>
              <a:buSzPts val="1400"/>
              <a:buChar char="–"/>
            </a:pPr>
            <a:r>
              <a:rPr lang="en"/>
              <a:t>Infrared Sensors</a:t>
            </a:r>
            <a:endParaRPr/>
          </a:p>
          <a:p>
            <a:pPr indent="-317500" lvl="1" marL="914400" rtl="0" algn="l">
              <a:spcBef>
                <a:spcPts val="0"/>
              </a:spcBef>
              <a:spcAft>
                <a:spcPts val="0"/>
              </a:spcAft>
              <a:buSzPts val="1400"/>
              <a:buChar char="–"/>
            </a:pPr>
            <a:r>
              <a:rPr lang="en"/>
              <a:t>Ultrasonic Sensors</a:t>
            </a:r>
            <a:endParaRPr/>
          </a:p>
          <a:p>
            <a:pPr indent="-317500" lvl="1" marL="914400" rtl="0" algn="l">
              <a:spcBef>
                <a:spcPts val="0"/>
              </a:spcBef>
              <a:spcAft>
                <a:spcPts val="0"/>
              </a:spcAft>
              <a:buSzPts val="1400"/>
              <a:buChar char="–"/>
            </a:pPr>
            <a:r>
              <a:rPr lang="en"/>
              <a:t>Color Sensors</a:t>
            </a:r>
            <a:endParaRPr/>
          </a:p>
          <a:p>
            <a:pPr indent="-317500" lvl="1" marL="914400" rtl="0" algn="l">
              <a:spcBef>
                <a:spcPts val="0"/>
              </a:spcBef>
              <a:spcAft>
                <a:spcPts val="0"/>
              </a:spcAft>
              <a:buSzPts val="1400"/>
              <a:buChar char="–"/>
            </a:pPr>
            <a:r>
              <a:rPr lang="en"/>
              <a:t>Servos</a:t>
            </a:r>
            <a:endParaRPr/>
          </a:p>
          <a:p>
            <a:pPr indent="-317500" lvl="1" marL="914400" rtl="0" algn="l">
              <a:spcBef>
                <a:spcPts val="0"/>
              </a:spcBef>
              <a:spcAft>
                <a:spcPts val="0"/>
              </a:spcAft>
              <a:buSzPts val="1400"/>
              <a:buChar char="–"/>
            </a:pPr>
            <a:r>
              <a:rPr lang="en"/>
              <a:t>MOSFETs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0"/>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Using the Library</a:t>
            </a:r>
            <a:endParaRPr/>
          </a:p>
        </p:txBody>
      </p:sp>
      <p:sp>
        <p:nvSpPr>
          <p:cNvPr id="342" name="Google Shape;342;p50"/>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
              <a:t>After you import the library, using the color sensor becomes much easier! </a:t>
            </a:r>
            <a:endParaRPr/>
          </a:p>
          <a:p>
            <a:pPr indent="-406400" lvl="0" marL="457200" rtl="0" algn="l">
              <a:spcBef>
                <a:spcPts val="0"/>
              </a:spcBef>
              <a:spcAft>
                <a:spcPts val="0"/>
              </a:spcAft>
              <a:buSzPts val="2800"/>
              <a:buChar char="•"/>
            </a:pPr>
            <a:r>
              <a:rPr lang="en"/>
              <a:t>First, you must declare a variable of type TCS3200</a:t>
            </a:r>
            <a:endParaRPr/>
          </a:p>
          <a:p>
            <a:pPr indent="-381000" lvl="1" marL="914400" rtl="0" algn="l">
              <a:spcBef>
                <a:spcPts val="0"/>
              </a:spcBef>
              <a:spcAft>
                <a:spcPts val="0"/>
              </a:spcAft>
              <a:buSzPts val="2400"/>
              <a:buChar char="–"/>
            </a:pPr>
            <a:r>
              <a:rPr lang="en"/>
              <a:t>That’s the type of color sensor we are using</a:t>
            </a:r>
            <a:endParaRPr/>
          </a:p>
          <a:p>
            <a:pPr indent="-355600" lvl="2" marL="1371600" rtl="0" algn="l">
              <a:spcBef>
                <a:spcPts val="0"/>
              </a:spcBef>
              <a:spcAft>
                <a:spcPts val="0"/>
              </a:spcAft>
              <a:buSzPts val="2000"/>
              <a:buChar char="•"/>
            </a:pPr>
            <a:r>
              <a:rPr lang="en"/>
              <a:t>How would you do this?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1"/>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Using the Library</a:t>
            </a:r>
            <a:endParaRPr/>
          </a:p>
        </p:txBody>
      </p:sp>
      <p:sp>
        <p:nvSpPr>
          <p:cNvPr id="349" name="Google Shape;349;p51"/>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355600" lvl="0" marL="457200" rtl="0" algn="l">
              <a:spcBef>
                <a:spcPts val="600"/>
              </a:spcBef>
              <a:spcAft>
                <a:spcPts val="0"/>
              </a:spcAft>
              <a:buSzPts val="2000"/>
              <a:buChar char="•"/>
            </a:pPr>
            <a:r>
              <a:rPr lang="en" sz="2000"/>
              <a:t>After you import the library, using the color sensor becomes much easier! </a:t>
            </a:r>
            <a:endParaRPr sz="2000"/>
          </a:p>
          <a:p>
            <a:pPr indent="-355600" lvl="0" marL="457200" rtl="0" algn="l">
              <a:spcBef>
                <a:spcPts val="0"/>
              </a:spcBef>
              <a:spcAft>
                <a:spcPts val="0"/>
              </a:spcAft>
              <a:buSzPts val="2000"/>
              <a:buChar char="•"/>
            </a:pPr>
            <a:r>
              <a:rPr lang="en" sz="2000"/>
              <a:t>First, you must declare a variable of type TCS3200</a:t>
            </a:r>
            <a:endParaRPr sz="2000"/>
          </a:p>
          <a:p>
            <a:pPr indent="-381000" lvl="1" marL="914400" rtl="0" algn="l">
              <a:spcBef>
                <a:spcPts val="0"/>
              </a:spcBef>
              <a:spcAft>
                <a:spcPts val="0"/>
              </a:spcAft>
              <a:buSzPts val="2400"/>
              <a:buChar char="–"/>
            </a:pPr>
            <a:r>
              <a:rPr lang="en"/>
              <a:t>That’s the type of color sensor we are using</a:t>
            </a:r>
            <a:endParaRPr/>
          </a:p>
          <a:p>
            <a:pPr indent="-355600" lvl="2" marL="1371600" rtl="0" algn="l">
              <a:spcBef>
                <a:spcPts val="0"/>
              </a:spcBef>
              <a:spcAft>
                <a:spcPts val="0"/>
              </a:spcAft>
              <a:buSzPts val="2000"/>
              <a:buChar char="•"/>
            </a:pPr>
            <a:r>
              <a:rPr lang="en"/>
              <a:t>How would you do this? </a:t>
            </a:r>
            <a:endParaRPr/>
          </a:p>
          <a:p>
            <a:pPr indent="-355600" lvl="2" marL="1371600" rtl="0" algn="l">
              <a:spcBef>
                <a:spcPts val="0"/>
              </a:spcBef>
              <a:spcAft>
                <a:spcPts val="0"/>
              </a:spcAft>
              <a:buSzPts val="2000"/>
              <a:buChar char="•"/>
            </a:pPr>
            <a:r>
              <a:rPr lang="en"/>
              <a:t>TCS3200 [name] = TCS3200([s0],[s1],[s2],[s3])</a:t>
            </a:r>
            <a:endParaRPr/>
          </a:p>
          <a:p>
            <a:pPr indent="-355600" lvl="2" marL="1371600" rtl="0" algn="l">
              <a:spcBef>
                <a:spcPts val="0"/>
              </a:spcBef>
              <a:spcAft>
                <a:spcPts val="0"/>
              </a:spcAft>
              <a:buSzPts val="2000"/>
              <a:buChar char="•"/>
            </a:pPr>
            <a:r>
              <a:rPr lang="en"/>
              <a:t>OUT has to be on pin 2</a:t>
            </a:r>
            <a:endParaRPr/>
          </a:p>
          <a:p>
            <a:pPr indent="-355600" lvl="2" marL="1371600" rtl="0" algn="l">
              <a:spcBef>
                <a:spcPts val="0"/>
              </a:spcBef>
              <a:spcAft>
                <a:spcPts val="0"/>
              </a:spcAft>
              <a:buSzPts val="2000"/>
              <a:buChar char="•"/>
            </a:pPr>
            <a:r>
              <a:rPr lang="en"/>
              <a:t>You get to pick the name.</a:t>
            </a:r>
            <a:endParaRPr/>
          </a:p>
          <a:p>
            <a:pPr indent="-355600" lvl="0" marL="457200" rtl="0" algn="l">
              <a:spcBef>
                <a:spcPts val="0"/>
              </a:spcBef>
              <a:spcAft>
                <a:spcPts val="0"/>
              </a:spcAft>
              <a:buSzPts val="2000"/>
              <a:buChar char="•"/>
            </a:pPr>
            <a:r>
              <a:rPr lang="en" sz="2000"/>
              <a:t>You also need an array, think of it like a list of values</a:t>
            </a:r>
            <a:endParaRPr sz="2000"/>
          </a:p>
          <a:p>
            <a:pPr indent="-381000" lvl="1" marL="914400" rtl="0" algn="l">
              <a:spcBef>
                <a:spcPts val="0"/>
              </a:spcBef>
              <a:spcAft>
                <a:spcPts val="0"/>
              </a:spcAft>
              <a:buSzPts val="2400"/>
              <a:buChar char="–"/>
            </a:pPr>
            <a:r>
              <a:rPr lang="en"/>
              <a:t>uint8_t colors[3]</a:t>
            </a:r>
            <a:endParaRPr/>
          </a:p>
          <a:p>
            <a:pPr indent="-381000" lvl="1" marL="914400" rtl="0" algn="l">
              <a:spcBef>
                <a:spcPts val="0"/>
              </a:spcBef>
              <a:spcAft>
                <a:spcPts val="0"/>
              </a:spcAft>
              <a:buSzPts val="2400"/>
              <a:buChar char="–"/>
            </a:pPr>
            <a:r>
              <a:rPr lang="en"/>
              <a:t>this will hold the readings from the color sensor.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2"/>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Using the Library</a:t>
            </a:r>
            <a:endParaRPr/>
          </a:p>
        </p:txBody>
      </p:sp>
      <p:sp>
        <p:nvSpPr>
          <p:cNvPr id="356" name="Google Shape;356;p52"/>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600"/>
              </a:spcBef>
              <a:spcAft>
                <a:spcPts val="0"/>
              </a:spcAft>
              <a:buSzPts val="2400"/>
              <a:buChar char="•"/>
            </a:pPr>
            <a:r>
              <a:rPr lang="en" sz="2400"/>
              <a:t>After you declare the color sensor, you have to start it reading!</a:t>
            </a:r>
            <a:endParaRPr sz="2400"/>
          </a:p>
          <a:p>
            <a:pPr indent="-381000" lvl="0" marL="457200" rtl="0" algn="l">
              <a:spcBef>
                <a:spcPts val="0"/>
              </a:spcBef>
              <a:spcAft>
                <a:spcPts val="0"/>
              </a:spcAft>
              <a:buSzPts val="2400"/>
              <a:buChar char="•"/>
            </a:pPr>
            <a:r>
              <a:rPr lang="en" sz="2400"/>
              <a:t>you do this with a familiar command</a:t>
            </a:r>
            <a:endParaRPr sz="2400"/>
          </a:p>
          <a:p>
            <a:pPr indent="-381000" lvl="1" marL="914400" rtl="0" algn="l">
              <a:spcBef>
                <a:spcPts val="0"/>
              </a:spcBef>
              <a:spcAft>
                <a:spcPts val="0"/>
              </a:spcAft>
              <a:buSzPts val="2400"/>
              <a:buChar char="–"/>
            </a:pPr>
            <a:r>
              <a:rPr lang="en"/>
              <a:t>[name of color sensor].begin();</a:t>
            </a:r>
            <a:endParaRPr/>
          </a:p>
          <a:p>
            <a:pPr indent="-381000" lvl="1" marL="914400" rtl="0" algn="l">
              <a:spcBef>
                <a:spcPts val="0"/>
              </a:spcBef>
              <a:spcAft>
                <a:spcPts val="0"/>
              </a:spcAft>
              <a:buSzPts val="2400"/>
              <a:buChar char="–"/>
            </a:pPr>
            <a:r>
              <a:rPr lang="en"/>
              <a:t>almost like Serial.begin();</a:t>
            </a:r>
            <a:endParaRPr/>
          </a:p>
          <a:p>
            <a:pPr indent="-381000" lvl="0" marL="457200" rtl="0" algn="l">
              <a:spcBef>
                <a:spcPts val="0"/>
              </a:spcBef>
              <a:spcAft>
                <a:spcPts val="0"/>
              </a:spcAft>
              <a:buSzPts val="2400"/>
              <a:buChar char="•"/>
            </a:pPr>
            <a:r>
              <a:rPr lang="en" sz="2400"/>
              <a:t>after that, you call [name].loop(); inside the loop function. </a:t>
            </a:r>
            <a:endParaRPr sz="2400"/>
          </a:p>
          <a:p>
            <a:pPr indent="-381000" lvl="0" marL="457200" rtl="0" algn="l">
              <a:spcBef>
                <a:spcPts val="0"/>
              </a:spcBef>
              <a:spcAft>
                <a:spcPts val="0"/>
              </a:spcAft>
              <a:buSzPts val="2400"/>
              <a:buChar char="•"/>
            </a:pPr>
            <a:r>
              <a:rPr lang="en" sz="2400"/>
              <a:t>then you use [name].getRGB(colors)</a:t>
            </a:r>
            <a:endParaRPr sz="2400"/>
          </a:p>
          <a:p>
            <a:pPr indent="-368300" lvl="1" marL="914400" rtl="0" algn="l">
              <a:spcBef>
                <a:spcPts val="0"/>
              </a:spcBef>
              <a:spcAft>
                <a:spcPts val="0"/>
              </a:spcAft>
              <a:buSzPts val="2200"/>
              <a:buChar char="–"/>
            </a:pPr>
            <a:r>
              <a:rPr lang="en" sz="2200"/>
              <a:t>this saves the colors in the array</a:t>
            </a:r>
            <a:endParaRPr sz="2200"/>
          </a:p>
          <a:p>
            <a:pPr indent="-368300" lvl="1" marL="914400" rtl="0" algn="l">
              <a:spcBef>
                <a:spcPts val="0"/>
              </a:spcBef>
              <a:spcAft>
                <a:spcPts val="0"/>
              </a:spcAft>
              <a:buSzPts val="2200"/>
              <a:buChar char="–"/>
            </a:pPr>
            <a:r>
              <a:rPr lang="en" sz="2200"/>
              <a:t>red is colors[0], green is colors[1], blue is colors[2]</a:t>
            </a:r>
            <a:endParaRPr sz="2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3"/>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An Example</a:t>
            </a:r>
            <a:endParaRPr/>
          </a:p>
        </p:txBody>
      </p:sp>
      <p:sp>
        <p:nvSpPr>
          <p:cNvPr id="363" name="Google Shape;363;p53"/>
          <p:cNvSpPr txBox="1"/>
          <p:nvPr>
            <p:ph idx="1" type="body"/>
          </p:nvPr>
        </p:nvSpPr>
        <p:spPr>
          <a:xfrm>
            <a:off x="339207" y="1200150"/>
            <a:ext cx="3551100" cy="33945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
              <a:t>Note: When wired up, OUT must be on pin 2.</a:t>
            </a:r>
            <a:endParaRPr/>
          </a:p>
        </p:txBody>
      </p:sp>
      <p:pic>
        <p:nvPicPr>
          <p:cNvPr id="364" name="Google Shape;364;p53"/>
          <p:cNvPicPr preferRelativeResize="0"/>
          <p:nvPr/>
        </p:nvPicPr>
        <p:blipFill>
          <a:blip r:embed="rId3">
            <a:alphaModFix/>
          </a:blip>
          <a:stretch>
            <a:fillRect/>
          </a:stretch>
        </p:blipFill>
        <p:spPr>
          <a:xfrm>
            <a:off x="4012618" y="932447"/>
            <a:ext cx="3359756" cy="378864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4"/>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Now, let’s use this to print values</a:t>
            </a:r>
            <a:endParaRPr/>
          </a:p>
        </p:txBody>
      </p:sp>
      <p:sp>
        <p:nvSpPr>
          <p:cNvPr id="371" name="Google Shape;371;p54"/>
          <p:cNvSpPr txBox="1"/>
          <p:nvPr>
            <p:ph idx="1" type="body"/>
          </p:nvPr>
        </p:nvSpPr>
        <p:spPr>
          <a:xfrm>
            <a:off x="339204" y="1200150"/>
            <a:ext cx="5146200" cy="33945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
              <a:t>Use what we have taught you to read in, and print all three colors. </a:t>
            </a:r>
            <a:endParaRPr/>
          </a:p>
          <a:p>
            <a:pPr indent="-406400" lvl="0" marL="457200" rtl="0" algn="l">
              <a:spcBef>
                <a:spcPts val="0"/>
              </a:spcBef>
              <a:spcAft>
                <a:spcPts val="0"/>
              </a:spcAft>
              <a:buSzPts val="2800"/>
              <a:buChar char="•"/>
            </a:pPr>
            <a:r>
              <a:rPr lang="en"/>
              <a:t>To the side is an example on how to print from an array</a:t>
            </a:r>
            <a:endParaRPr/>
          </a:p>
        </p:txBody>
      </p:sp>
      <p:pic>
        <p:nvPicPr>
          <p:cNvPr id="372" name="Google Shape;372;p54"/>
          <p:cNvPicPr preferRelativeResize="0"/>
          <p:nvPr/>
        </p:nvPicPr>
        <p:blipFill>
          <a:blip r:embed="rId3">
            <a:alphaModFix/>
          </a:blip>
          <a:stretch>
            <a:fillRect/>
          </a:stretch>
        </p:blipFill>
        <p:spPr>
          <a:xfrm>
            <a:off x="5485375" y="1256644"/>
            <a:ext cx="2241450" cy="687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5"/>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Solution</a:t>
            </a:r>
            <a:endParaRPr/>
          </a:p>
        </p:txBody>
      </p:sp>
      <p:sp>
        <p:nvSpPr>
          <p:cNvPr id="379" name="Google Shape;379;p55"/>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0" lvl="0" marL="0" rtl="0" algn="l">
              <a:spcBef>
                <a:spcPts val="600"/>
              </a:spcBef>
              <a:spcAft>
                <a:spcPts val="600"/>
              </a:spcAft>
              <a:buNone/>
            </a:pPr>
            <a:r>
              <a:t/>
            </a:r>
            <a:endParaRPr/>
          </a:p>
        </p:txBody>
      </p:sp>
      <p:pic>
        <p:nvPicPr>
          <p:cNvPr id="380" name="Google Shape;380;p55"/>
          <p:cNvPicPr preferRelativeResize="0"/>
          <p:nvPr/>
        </p:nvPicPr>
        <p:blipFill>
          <a:blip r:embed="rId3">
            <a:alphaModFix/>
          </a:blip>
          <a:stretch>
            <a:fillRect/>
          </a:stretch>
        </p:blipFill>
        <p:spPr>
          <a:xfrm>
            <a:off x="1474008" y="1095019"/>
            <a:ext cx="4469998" cy="360483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6"/>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The sensors output</a:t>
            </a:r>
            <a:endParaRPr/>
          </a:p>
        </p:txBody>
      </p:sp>
      <p:sp>
        <p:nvSpPr>
          <p:cNvPr id="387" name="Google Shape;387;p56"/>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
              <a:t>What range of values was the sensor reading?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7"/>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The sensors output</a:t>
            </a:r>
            <a:endParaRPr/>
          </a:p>
        </p:txBody>
      </p:sp>
      <p:sp>
        <p:nvSpPr>
          <p:cNvPr id="394" name="Google Shape;394;p57"/>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
              <a:t>What range of values was the sensor reading?</a:t>
            </a:r>
            <a:endParaRPr/>
          </a:p>
          <a:p>
            <a:pPr indent="-406400" lvl="0" marL="457200" rtl="0" algn="l">
              <a:spcBef>
                <a:spcPts val="0"/>
              </a:spcBef>
              <a:spcAft>
                <a:spcPts val="0"/>
              </a:spcAft>
              <a:buSzPts val="2800"/>
              <a:buChar char="•"/>
            </a:pPr>
            <a:r>
              <a:rPr lang="en"/>
              <a:t>0-255</a:t>
            </a:r>
            <a:endParaRPr/>
          </a:p>
          <a:p>
            <a:pPr indent="-406400" lvl="0" marL="457200" rtl="0" algn="l">
              <a:spcBef>
                <a:spcPts val="0"/>
              </a:spcBef>
              <a:spcAft>
                <a:spcPts val="0"/>
              </a:spcAft>
              <a:buSzPts val="2800"/>
              <a:buChar char="•"/>
            </a:pPr>
            <a:r>
              <a:rPr lang="en"/>
              <a:t>Does that seem familiar?</a:t>
            </a:r>
            <a:endParaRPr/>
          </a:p>
          <a:p>
            <a:pPr indent="-406400" lvl="0" marL="457200" rtl="0" algn="l">
              <a:spcBef>
                <a:spcPts val="0"/>
              </a:spcBef>
              <a:spcAft>
                <a:spcPts val="0"/>
              </a:spcAft>
              <a:buSzPts val="2800"/>
              <a:buChar char="•"/>
            </a:pPr>
            <a:r>
              <a:rPr lang="en"/>
              <a:t>Where else does it show up?</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8"/>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The sensors output</a:t>
            </a:r>
            <a:endParaRPr/>
          </a:p>
        </p:txBody>
      </p:sp>
      <p:sp>
        <p:nvSpPr>
          <p:cNvPr id="401" name="Google Shape;401;p58"/>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
              <a:t>What range of values was the sensor reading?</a:t>
            </a:r>
            <a:endParaRPr/>
          </a:p>
          <a:p>
            <a:pPr indent="-406400" lvl="0" marL="457200" rtl="0" algn="l">
              <a:spcBef>
                <a:spcPts val="0"/>
              </a:spcBef>
              <a:spcAft>
                <a:spcPts val="0"/>
              </a:spcAft>
              <a:buSzPts val="2800"/>
              <a:buChar char="•"/>
            </a:pPr>
            <a:r>
              <a:rPr lang="en"/>
              <a:t>0-255</a:t>
            </a:r>
            <a:endParaRPr/>
          </a:p>
          <a:p>
            <a:pPr indent="-406400" lvl="0" marL="457200" rtl="0" algn="l">
              <a:spcBef>
                <a:spcPts val="0"/>
              </a:spcBef>
              <a:spcAft>
                <a:spcPts val="0"/>
              </a:spcAft>
              <a:buSzPts val="2800"/>
              <a:buChar char="•"/>
            </a:pPr>
            <a:r>
              <a:rPr lang="en"/>
              <a:t>Does that seem familiar?</a:t>
            </a:r>
            <a:endParaRPr/>
          </a:p>
          <a:p>
            <a:pPr indent="-406400" lvl="0" marL="457200" rtl="0" algn="l">
              <a:spcBef>
                <a:spcPts val="0"/>
              </a:spcBef>
              <a:spcAft>
                <a:spcPts val="0"/>
              </a:spcAft>
              <a:buSzPts val="2800"/>
              <a:buChar char="•"/>
            </a:pPr>
            <a:r>
              <a:rPr lang="en"/>
              <a:t>Where else does it show up?</a:t>
            </a:r>
            <a:endParaRPr/>
          </a:p>
          <a:p>
            <a:pPr indent="-406400" lvl="0" marL="457200" rtl="0" algn="l">
              <a:spcBef>
                <a:spcPts val="0"/>
              </a:spcBef>
              <a:spcAft>
                <a:spcPts val="0"/>
              </a:spcAft>
              <a:buSzPts val="2800"/>
              <a:buChar char="•"/>
            </a:pPr>
            <a:r>
              <a:rPr lang="en"/>
              <a:t>It appears in analogWrites!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59"/>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The sensors output</a:t>
            </a:r>
            <a:endParaRPr/>
          </a:p>
        </p:txBody>
      </p:sp>
      <p:sp>
        <p:nvSpPr>
          <p:cNvPr id="408" name="Google Shape;408;p59"/>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
              <a:t>What range of values was the sensor reading?</a:t>
            </a:r>
            <a:endParaRPr/>
          </a:p>
          <a:p>
            <a:pPr indent="-406400" lvl="0" marL="457200" rtl="0" algn="l">
              <a:spcBef>
                <a:spcPts val="0"/>
              </a:spcBef>
              <a:spcAft>
                <a:spcPts val="0"/>
              </a:spcAft>
              <a:buSzPts val="2800"/>
              <a:buChar char="•"/>
            </a:pPr>
            <a:r>
              <a:rPr lang="en"/>
              <a:t>0-255</a:t>
            </a:r>
            <a:endParaRPr/>
          </a:p>
          <a:p>
            <a:pPr indent="-406400" lvl="0" marL="457200" rtl="0" algn="l">
              <a:spcBef>
                <a:spcPts val="0"/>
              </a:spcBef>
              <a:spcAft>
                <a:spcPts val="0"/>
              </a:spcAft>
              <a:buSzPts val="2800"/>
              <a:buChar char="•"/>
            </a:pPr>
            <a:r>
              <a:rPr lang="en"/>
              <a:t>Does that seem familiar?</a:t>
            </a:r>
            <a:endParaRPr/>
          </a:p>
          <a:p>
            <a:pPr indent="-406400" lvl="0" marL="457200" rtl="0" algn="l">
              <a:spcBef>
                <a:spcPts val="0"/>
              </a:spcBef>
              <a:spcAft>
                <a:spcPts val="0"/>
              </a:spcAft>
              <a:buSzPts val="2800"/>
              <a:buChar char="•"/>
            </a:pPr>
            <a:r>
              <a:rPr lang="en"/>
              <a:t>Where else does it show up?</a:t>
            </a:r>
            <a:endParaRPr/>
          </a:p>
          <a:p>
            <a:pPr indent="-406400" lvl="0" marL="457200" rtl="0" algn="l">
              <a:spcBef>
                <a:spcPts val="0"/>
              </a:spcBef>
              <a:spcAft>
                <a:spcPts val="0"/>
              </a:spcAft>
              <a:buSzPts val="2800"/>
              <a:buChar char="•"/>
            </a:pPr>
            <a:r>
              <a:rPr lang="en"/>
              <a:t>It appears in analogWrites!</a:t>
            </a:r>
            <a:endParaRPr/>
          </a:p>
          <a:p>
            <a:pPr indent="-406400" lvl="0" marL="457200" rtl="0" algn="l">
              <a:spcBef>
                <a:spcPts val="0"/>
              </a:spcBef>
              <a:spcAft>
                <a:spcPts val="0"/>
              </a:spcAft>
              <a:buSzPts val="2800"/>
              <a:buChar char="•"/>
            </a:pPr>
            <a:r>
              <a:rPr lang="en"/>
              <a:t>How does analogWrite work?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3"/>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Infrared Sensors</a:t>
            </a:r>
            <a:endParaRPr/>
          </a:p>
        </p:txBody>
      </p:sp>
      <p:sp>
        <p:nvSpPr>
          <p:cNvPr id="178" name="Google Shape;178;p33"/>
          <p:cNvSpPr txBox="1"/>
          <p:nvPr>
            <p:ph idx="1" type="body"/>
          </p:nvPr>
        </p:nvSpPr>
        <p:spPr>
          <a:xfrm>
            <a:off x="339212" y="1200151"/>
            <a:ext cx="8229600" cy="3394500"/>
          </a:xfrm>
          <a:prstGeom prst="rect">
            <a:avLst/>
          </a:prstGeom>
        </p:spPr>
        <p:txBody>
          <a:bodyPr anchorCtr="0" anchor="t" bIns="34275" lIns="68575" spcFirstLastPara="1" rIns="68575" wrap="square" tIns="34275">
            <a:noAutofit/>
          </a:bodyPr>
          <a:lstStyle/>
          <a:p>
            <a:pPr indent="-317500" lvl="0" marL="457200" rtl="0" algn="l">
              <a:spcBef>
                <a:spcPts val="500"/>
              </a:spcBef>
              <a:spcAft>
                <a:spcPts val="0"/>
              </a:spcAft>
              <a:buSzPts val="1400"/>
              <a:buChar char="•"/>
            </a:pPr>
            <a:r>
              <a:rPr lang="en"/>
              <a:t>Infrared sensors are  used to </a:t>
            </a:r>
            <a:r>
              <a:rPr lang="en"/>
              <a:t>detect the presence of objects by emitting their own IR radiation forward and then measuring the amount reflected back.</a:t>
            </a:r>
            <a:endParaRPr/>
          </a:p>
          <a:p>
            <a:pPr indent="-317500" lvl="0" marL="457200" rtl="0" algn="l">
              <a:spcBef>
                <a:spcPts val="0"/>
              </a:spcBef>
              <a:spcAft>
                <a:spcPts val="0"/>
              </a:spcAft>
              <a:buSzPts val="1400"/>
              <a:buChar char="•"/>
            </a:pPr>
            <a:r>
              <a:rPr lang="en"/>
              <a:t>The IR signals are mainly used for transmitting commands over the air on short distances (typically few meters) like what you’ve already worked with on TV remote controls or other similar electronic devices.</a:t>
            </a:r>
            <a:endParaRPr/>
          </a:p>
          <a:p>
            <a:pPr indent="-317500" lvl="0" marL="457200" rtl="0" algn="l">
              <a:spcBef>
                <a:spcPts val="0"/>
              </a:spcBef>
              <a:spcAft>
                <a:spcPts val="0"/>
              </a:spcAft>
              <a:buSzPts val="1400"/>
              <a:buChar char="•"/>
            </a:pPr>
            <a:r>
              <a:rPr lang="en"/>
              <a:t>IR Sensor Module can be widely used in robot obstacle avoidance, obstacle avoidance car, line count, and black and white line tracking.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0"/>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The sensors output</a:t>
            </a:r>
            <a:endParaRPr/>
          </a:p>
        </p:txBody>
      </p:sp>
      <p:sp>
        <p:nvSpPr>
          <p:cNvPr id="415" name="Google Shape;415;p60"/>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
              <a:t>What range of values was the sensor reading?</a:t>
            </a:r>
            <a:endParaRPr/>
          </a:p>
          <a:p>
            <a:pPr indent="-406400" lvl="0" marL="457200" rtl="0" algn="l">
              <a:spcBef>
                <a:spcPts val="0"/>
              </a:spcBef>
              <a:spcAft>
                <a:spcPts val="0"/>
              </a:spcAft>
              <a:buSzPts val="2800"/>
              <a:buChar char="•"/>
            </a:pPr>
            <a:r>
              <a:rPr lang="en"/>
              <a:t>0-255</a:t>
            </a:r>
            <a:endParaRPr/>
          </a:p>
          <a:p>
            <a:pPr indent="-406400" lvl="0" marL="457200" rtl="0" algn="l">
              <a:spcBef>
                <a:spcPts val="0"/>
              </a:spcBef>
              <a:spcAft>
                <a:spcPts val="0"/>
              </a:spcAft>
              <a:buSzPts val="2800"/>
              <a:buChar char="•"/>
            </a:pPr>
            <a:r>
              <a:rPr lang="en"/>
              <a:t>Does that seem familiar?</a:t>
            </a:r>
            <a:endParaRPr/>
          </a:p>
          <a:p>
            <a:pPr indent="-406400" lvl="0" marL="457200" rtl="0" algn="l">
              <a:spcBef>
                <a:spcPts val="0"/>
              </a:spcBef>
              <a:spcAft>
                <a:spcPts val="0"/>
              </a:spcAft>
              <a:buSzPts val="2800"/>
              <a:buChar char="•"/>
            </a:pPr>
            <a:r>
              <a:rPr lang="en"/>
              <a:t>Where else does it show up?</a:t>
            </a:r>
            <a:endParaRPr/>
          </a:p>
          <a:p>
            <a:pPr indent="-406400" lvl="0" marL="457200" rtl="0" algn="l">
              <a:spcBef>
                <a:spcPts val="0"/>
              </a:spcBef>
              <a:spcAft>
                <a:spcPts val="0"/>
              </a:spcAft>
              <a:buSzPts val="2800"/>
              <a:buChar char="•"/>
            </a:pPr>
            <a:r>
              <a:rPr lang="en"/>
              <a:t>It appears in analogWrites!</a:t>
            </a:r>
            <a:endParaRPr/>
          </a:p>
          <a:p>
            <a:pPr indent="-406400" lvl="0" marL="457200" rtl="0" algn="l">
              <a:spcBef>
                <a:spcPts val="0"/>
              </a:spcBef>
              <a:spcAft>
                <a:spcPts val="0"/>
              </a:spcAft>
              <a:buSzPts val="2800"/>
              <a:buChar char="•"/>
            </a:pPr>
            <a:r>
              <a:rPr lang="en"/>
              <a:t>How does analogWrite work?</a:t>
            </a:r>
            <a:endParaRPr/>
          </a:p>
          <a:p>
            <a:pPr indent="-406400" lvl="0" marL="457200" rtl="0" algn="l">
              <a:spcBef>
                <a:spcPts val="0"/>
              </a:spcBef>
              <a:spcAft>
                <a:spcPts val="0"/>
              </a:spcAft>
              <a:buSzPts val="2800"/>
              <a:buChar char="•"/>
            </a:pPr>
            <a:r>
              <a:rPr lang="en"/>
              <a:t>analogWrite([pin number], [0-255]);</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1"/>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Another challenge</a:t>
            </a:r>
            <a:endParaRPr/>
          </a:p>
        </p:txBody>
      </p:sp>
      <p:sp>
        <p:nvSpPr>
          <p:cNvPr id="422" name="Google Shape;422;p61"/>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
              <a:t>Using what we know let's map the output of the color sensor to an RGB LED</a:t>
            </a:r>
            <a:endParaRPr/>
          </a:p>
          <a:p>
            <a:pPr indent="-406400" lvl="0" marL="457200" rtl="0" algn="l">
              <a:spcBef>
                <a:spcPts val="0"/>
              </a:spcBef>
              <a:spcAft>
                <a:spcPts val="0"/>
              </a:spcAft>
              <a:buSzPts val="2800"/>
              <a:buChar char="•"/>
            </a:pPr>
            <a:r>
              <a:rPr lang="en"/>
              <a:t>I hope you took notes, because you don't get hints this time.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62"/>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Color ranges</a:t>
            </a:r>
            <a:endParaRPr/>
          </a:p>
        </p:txBody>
      </p:sp>
      <p:sp>
        <p:nvSpPr>
          <p:cNvPr id="429" name="Google Shape;429;p62"/>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
              <a:t>Hold up different colors to the senor, and record what color and the readings it gave.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3"/>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Color ranges</a:t>
            </a:r>
            <a:endParaRPr/>
          </a:p>
        </p:txBody>
      </p:sp>
      <p:sp>
        <p:nvSpPr>
          <p:cNvPr id="436" name="Google Shape;436;p63"/>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
              <a:t>Write some code, using if statements, to print what color is being seen at any given time, either Red, Green, or Blue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4"/>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colors expanded</a:t>
            </a:r>
            <a:endParaRPr/>
          </a:p>
        </p:txBody>
      </p:sp>
      <p:sp>
        <p:nvSpPr>
          <p:cNvPr id="443" name="Google Shape;443;p64"/>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
              <a:t>Now, expand that last example to “see” at least six </a:t>
            </a:r>
            <a:r>
              <a:rPr lang="en"/>
              <a:t>colors</a:t>
            </a:r>
            <a:r>
              <a:rPr lang="en"/>
              <a: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65"/>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Servos</a:t>
            </a:r>
            <a:endParaRPr/>
          </a:p>
        </p:txBody>
      </p:sp>
      <p:sp>
        <p:nvSpPr>
          <p:cNvPr id="450" name="Google Shape;450;p65"/>
          <p:cNvSpPr txBox="1"/>
          <p:nvPr>
            <p:ph idx="1" type="body"/>
          </p:nvPr>
        </p:nvSpPr>
        <p:spPr>
          <a:xfrm>
            <a:off x="339206" y="1200150"/>
            <a:ext cx="4391100" cy="33945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
              <a:t>A servo is a motor that rotates, and knows where in that rotation it is.</a:t>
            </a:r>
            <a:endParaRPr/>
          </a:p>
          <a:p>
            <a:pPr indent="0" lvl="0" marL="0" rtl="0" algn="l">
              <a:spcBef>
                <a:spcPts val="600"/>
              </a:spcBef>
              <a:spcAft>
                <a:spcPts val="0"/>
              </a:spcAft>
              <a:buNone/>
            </a:pPr>
            <a:r>
              <a:t/>
            </a:r>
            <a:endParaRPr/>
          </a:p>
          <a:p>
            <a:pPr indent="0" lvl="0" marL="0" rtl="0" algn="l">
              <a:spcBef>
                <a:spcPts val="600"/>
              </a:spcBef>
              <a:spcAft>
                <a:spcPts val="600"/>
              </a:spcAft>
              <a:buNone/>
            </a:pPr>
            <a:r>
              <a:t/>
            </a:r>
            <a:endParaRPr/>
          </a:p>
        </p:txBody>
      </p:sp>
      <p:pic>
        <p:nvPicPr>
          <p:cNvPr id="451" name="Google Shape;451;p65"/>
          <p:cNvPicPr preferRelativeResize="0"/>
          <p:nvPr/>
        </p:nvPicPr>
        <p:blipFill>
          <a:blip r:embed="rId3">
            <a:alphaModFix/>
          </a:blip>
          <a:stretch>
            <a:fillRect/>
          </a:stretch>
        </p:blipFill>
        <p:spPr>
          <a:xfrm>
            <a:off x="5127329" y="1226306"/>
            <a:ext cx="2930044" cy="334224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6"/>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How to Wire a Servo</a:t>
            </a:r>
            <a:endParaRPr/>
          </a:p>
        </p:txBody>
      </p:sp>
      <p:pic>
        <p:nvPicPr>
          <p:cNvPr id="458" name="Google Shape;458;p66"/>
          <p:cNvPicPr preferRelativeResize="0"/>
          <p:nvPr/>
        </p:nvPicPr>
        <p:blipFill>
          <a:blip r:embed="rId3">
            <a:alphaModFix/>
          </a:blip>
          <a:stretch>
            <a:fillRect/>
          </a:stretch>
        </p:blipFill>
        <p:spPr>
          <a:xfrm rot="5400000">
            <a:off x="1500188" y="1466806"/>
            <a:ext cx="3429000" cy="27146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7"/>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How do we control this?</a:t>
            </a:r>
            <a:endParaRPr/>
          </a:p>
        </p:txBody>
      </p:sp>
      <p:sp>
        <p:nvSpPr>
          <p:cNvPr id="465" name="Google Shape;465;p67"/>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342900" lvl="0" marL="457200" rtl="0" algn="l">
              <a:spcBef>
                <a:spcPts val="600"/>
              </a:spcBef>
              <a:spcAft>
                <a:spcPts val="0"/>
              </a:spcAft>
              <a:buSzPts val="1800"/>
              <a:buChar char="•"/>
            </a:pPr>
            <a:r>
              <a:rPr lang="en" sz="1800"/>
              <a:t>We use the Servo library</a:t>
            </a:r>
            <a:endParaRPr sz="1800"/>
          </a:p>
          <a:p>
            <a:pPr indent="-342900" lvl="1" marL="914400" rtl="0" algn="l">
              <a:spcBef>
                <a:spcPts val="0"/>
              </a:spcBef>
              <a:spcAft>
                <a:spcPts val="0"/>
              </a:spcAft>
              <a:buSzPts val="1800"/>
              <a:buChar char="–"/>
            </a:pPr>
            <a:r>
              <a:rPr lang="en" sz="1800"/>
              <a:t>#include &lt;Servo.h&gt;</a:t>
            </a:r>
            <a:endParaRPr sz="1800"/>
          </a:p>
          <a:p>
            <a:pPr indent="-342900" lvl="1" marL="914400" rtl="0" algn="l">
              <a:spcBef>
                <a:spcPts val="0"/>
              </a:spcBef>
              <a:spcAft>
                <a:spcPts val="0"/>
              </a:spcAft>
              <a:buSzPts val="1800"/>
              <a:buChar char="–"/>
            </a:pPr>
            <a:r>
              <a:rPr lang="en" sz="1800"/>
              <a:t>We place this at the top of our file. </a:t>
            </a:r>
            <a:endParaRPr sz="1800"/>
          </a:p>
          <a:p>
            <a:pPr indent="-342900" lvl="0" marL="457200" rtl="0" algn="l">
              <a:spcBef>
                <a:spcPts val="0"/>
              </a:spcBef>
              <a:spcAft>
                <a:spcPts val="0"/>
              </a:spcAft>
              <a:buSzPts val="1800"/>
              <a:buChar char="•"/>
            </a:pPr>
            <a:r>
              <a:rPr lang="en" sz="1800"/>
              <a:t>We also have to declare a Servo</a:t>
            </a:r>
            <a:endParaRPr sz="1800"/>
          </a:p>
          <a:p>
            <a:pPr indent="-342900" lvl="1" marL="914400" rtl="0" algn="l">
              <a:spcBef>
                <a:spcPts val="0"/>
              </a:spcBef>
              <a:spcAft>
                <a:spcPts val="0"/>
              </a:spcAft>
              <a:buSzPts val="1800"/>
              <a:buChar char="–"/>
            </a:pPr>
            <a:r>
              <a:rPr lang="en" sz="1800"/>
              <a:t>Tells the arduino that it has one attached</a:t>
            </a:r>
            <a:endParaRPr sz="1800"/>
          </a:p>
          <a:p>
            <a:pPr indent="-342900" lvl="2" marL="1371600" rtl="0" algn="l">
              <a:spcBef>
                <a:spcPts val="0"/>
              </a:spcBef>
              <a:spcAft>
                <a:spcPts val="0"/>
              </a:spcAft>
              <a:buSzPts val="1800"/>
              <a:buChar char="•"/>
            </a:pPr>
            <a:r>
              <a:rPr lang="en" sz="1800"/>
              <a:t>Servo [name of servo];</a:t>
            </a:r>
            <a:endParaRPr sz="1800"/>
          </a:p>
          <a:p>
            <a:pPr indent="-342900" lvl="0" marL="457200" rtl="0" algn="l">
              <a:spcBef>
                <a:spcPts val="0"/>
              </a:spcBef>
              <a:spcAft>
                <a:spcPts val="0"/>
              </a:spcAft>
              <a:buSzPts val="1800"/>
              <a:buChar char="•"/>
            </a:pPr>
            <a:r>
              <a:rPr lang="en" sz="1800"/>
              <a:t>We attach it</a:t>
            </a:r>
            <a:endParaRPr sz="1800"/>
          </a:p>
          <a:p>
            <a:pPr indent="-342900" lvl="1" marL="914400" rtl="0" algn="l">
              <a:spcBef>
                <a:spcPts val="0"/>
              </a:spcBef>
              <a:spcAft>
                <a:spcPts val="0"/>
              </a:spcAft>
              <a:buSzPts val="1800"/>
              <a:buChar char="–"/>
            </a:pPr>
            <a:r>
              <a:rPr lang="en" sz="1800"/>
              <a:t>servoName.attach([pin servo is attached to]);</a:t>
            </a:r>
            <a:endParaRPr sz="1800"/>
          </a:p>
          <a:p>
            <a:pPr indent="-342900" lvl="0" marL="457200" rtl="0" algn="l">
              <a:spcBef>
                <a:spcPts val="0"/>
              </a:spcBef>
              <a:spcAft>
                <a:spcPts val="0"/>
              </a:spcAft>
              <a:buSzPts val="1800"/>
              <a:buChar char="•"/>
            </a:pPr>
            <a:r>
              <a:rPr lang="en" sz="1800"/>
              <a:t>and finally, now we can control it</a:t>
            </a:r>
            <a:endParaRPr sz="1800"/>
          </a:p>
          <a:p>
            <a:pPr indent="-342900" lvl="1" marL="914400" rtl="0" algn="l">
              <a:spcBef>
                <a:spcPts val="0"/>
              </a:spcBef>
              <a:spcAft>
                <a:spcPts val="0"/>
              </a:spcAft>
              <a:buSzPts val="1800"/>
              <a:buChar char="–"/>
            </a:pPr>
            <a:r>
              <a:rPr lang="en" sz="1800"/>
              <a:t>servoName.write([a value between 0 and 180]);</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68"/>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Now let's use it!</a:t>
            </a:r>
            <a:endParaRPr/>
          </a:p>
        </p:txBody>
      </p:sp>
      <p:sp>
        <p:nvSpPr>
          <p:cNvPr id="472" name="Google Shape;472;p68"/>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
              <a:t>Using a servo and a potentiometer, make the servo turn when the potentiometer is.</a:t>
            </a:r>
            <a:endParaRPr/>
          </a:p>
          <a:p>
            <a:pPr indent="0" lvl="0" marL="0" rtl="0" algn="l">
              <a:spcBef>
                <a:spcPts val="600"/>
              </a:spcBef>
              <a:spcAft>
                <a:spcPts val="0"/>
              </a:spcAft>
              <a:buNone/>
            </a:pPr>
            <a:r>
              <a:rPr lang="en"/>
              <a:t>What functions do you think we will need?</a:t>
            </a:r>
            <a:endParaRPr/>
          </a:p>
          <a:p>
            <a:pPr indent="0" lvl="0" marL="0" rtl="0" algn="l">
              <a:spcBef>
                <a:spcPts val="600"/>
              </a:spcBef>
              <a:spcAft>
                <a:spcPts val="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69"/>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Solution</a:t>
            </a:r>
            <a:endParaRPr/>
          </a:p>
        </p:txBody>
      </p:sp>
      <p:sp>
        <p:nvSpPr>
          <p:cNvPr id="479" name="Google Shape;479;p69"/>
          <p:cNvSpPr txBox="1"/>
          <p:nvPr>
            <p:ph idx="1" type="body"/>
          </p:nvPr>
        </p:nvSpPr>
        <p:spPr>
          <a:xfrm>
            <a:off x="339205" y="1200150"/>
            <a:ext cx="5021100" cy="33945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Clr>
                <a:schemeClr val="dk1"/>
              </a:buClr>
              <a:buSzPts val="1100"/>
              <a:buFont typeface="Arial"/>
              <a:buNone/>
            </a:pPr>
            <a:r>
              <a:rPr lang="en" sz="1050">
                <a:solidFill>
                  <a:srgbClr val="7E7E7E"/>
                </a:solidFill>
              </a:rPr>
              <a:t>#include &lt;Servo.h&gt;</a:t>
            </a:r>
            <a:endParaRPr sz="1050">
              <a:solidFill>
                <a:srgbClr val="7E7E7E"/>
              </a:solidFill>
            </a:endParaRPr>
          </a:p>
          <a:p>
            <a:pPr indent="0" lvl="0" marL="0" rtl="0" algn="l">
              <a:spcBef>
                <a:spcPts val="600"/>
              </a:spcBef>
              <a:spcAft>
                <a:spcPts val="0"/>
              </a:spcAft>
              <a:buClr>
                <a:schemeClr val="dk1"/>
              </a:buClr>
              <a:buSzPts val="1100"/>
              <a:buFont typeface="Arial"/>
              <a:buNone/>
            </a:pPr>
            <a:r>
              <a:rPr lang="en" sz="1050"/>
              <a:t>Servo myservo;  </a:t>
            </a:r>
            <a:r>
              <a:rPr i="1" lang="en" sz="1050">
                <a:solidFill>
                  <a:srgbClr val="7E7E7E"/>
                </a:solidFill>
              </a:rPr>
              <a:t>// create servo object to control a servo</a:t>
            </a:r>
            <a:endParaRPr i="1" sz="1050">
              <a:solidFill>
                <a:srgbClr val="7E7E7E"/>
              </a:solidFill>
            </a:endParaRPr>
          </a:p>
          <a:p>
            <a:pPr indent="0" lvl="0" marL="0" rtl="0" algn="l">
              <a:spcBef>
                <a:spcPts val="600"/>
              </a:spcBef>
              <a:spcAft>
                <a:spcPts val="0"/>
              </a:spcAft>
              <a:buClr>
                <a:schemeClr val="dk1"/>
              </a:buClr>
              <a:buSzPts val="1100"/>
              <a:buFont typeface="Arial"/>
              <a:buNone/>
            </a:pPr>
            <a:r>
              <a:rPr lang="en" sz="1050">
                <a:solidFill>
                  <a:srgbClr val="CC6600"/>
                </a:solidFill>
              </a:rPr>
              <a:t>int</a:t>
            </a:r>
            <a:r>
              <a:rPr lang="en" sz="1050"/>
              <a:t> inputPin = A0;  </a:t>
            </a:r>
            <a:r>
              <a:rPr i="1" lang="en" sz="1050">
                <a:solidFill>
                  <a:srgbClr val="7E7E7E"/>
                </a:solidFill>
              </a:rPr>
              <a:t>// analog pin used to connect the potentiometer</a:t>
            </a:r>
            <a:endParaRPr i="1" sz="1050">
              <a:solidFill>
                <a:srgbClr val="7E7E7E"/>
              </a:solidFill>
            </a:endParaRPr>
          </a:p>
          <a:p>
            <a:pPr indent="0" lvl="0" marL="0" rtl="0" algn="l">
              <a:spcBef>
                <a:spcPts val="600"/>
              </a:spcBef>
              <a:spcAft>
                <a:spcPts val="0"/>
              </a:spcAft>
              <a:buClr>
                <a:schemeClr val="dk1"/>
              </a:buClr>
              <a:buSzPts val="1100"/>
              <a:buFont typeface="Arial"/>
              <a:buNone/>
            </a:pPr>
            <a:r>
              <a:rPr lang="en" sz="1050">
                <a:solidFill>
                  <a:srgbClr val="CC6600"/>
                </a:solidFill>
              </a:rPr>
              <a:t>int</a:t>
            </a:r>
            <a:r>
              <a:rPr lang="en" sz="1050"/>
              <a:t> val;    </a:t>
            </a:r>
            <a:r>
              <a:rPr i="1" lang="en" sz="1050">
                <a:solidFill>
                  <a:srgbClr val="7E7E7E"/>
                </a:solidFill>
              </a:rPr>
              <a:t>// variable to read the value from the analog pin</a:t>
            </a:r>
            <a:endParaRPr i="1" sz="1050">
              <a:solidFill>
                <a:srgbClr val="7E7E7E"/>
              </a:solidFill>
            </a:endParaRPr>
          </a:p>
          <a:p>
            <a:pPr indent="0" lvl="0" marL="0" rtl="0" algn="l">
              <a:spcBef>
                <a:spcPts val="600"/>
              </a:spcBef>
              <a:spcAft>
                <a:spcPts val="0"/>
              </a:spcAft>
              <a:buClr>
                <a:schemeClr val="dk1"/>
              </a:buClr>
              <a:buSzPts val="1100"/>
              <a:buFont typeface="Arial"/>
              <a:buNone/>
            </a:pPr>
            <a:r>
              <a:rPr lang="en" sz="1050">
                <a:solidFill>
                  <a:srgbClr val="CC6600"/>
                </a:solidFill>
              </a:rPr>
              <a:t>void</a:t>
            </a:r>
            <a:r>
              <a:rPr lang="en" sz="1050"/>
              <a:t> </a:t>
            </a:r>
            <a:r>
              <a:rPr b="1" lang="en" sz="1050">
                <a:solidFill>
                  <a:srgbClr val="CC6600"/>
                </a:solidFill>
              </a:rPr>
              <a:t>setup</a:t>
            </a:r>
            <a:r>
              <a:rPr lang="en" sz="1050"/>
              <a:t>() {</a:t>
            </a:r>
            <a:endParaRPr sz="1050"/>
          </a:p>
          <a:p>
            <a:pPr indent="0" lvl="0" marL="0" rtl="0" algn="l">
              <a:spcBef>
                <a:spcPts val="600"/>
              </a:spcBef>
              <a:spcAft>
                <a:spcPts val="0"/>
              </a:spcAft>
              <a:buClr>
                <a:schemeClr val="dk1"/>
              </a:buClr>
              <a:buSzPts val="1100"/>
              <a:buFont typeface="Arial"/>
              <a:buNone/>
            </a:pPr>
            <a:r>
              <a:rPr lang="en" sz="1050"/>
              <a:t>  myservo.</a:t>
            </a:r>
            <a:r>
              <a:rPr lang="en" sz="1050">
                <a:solidFill>
                  <a:srgbClr val="FF1493"/>
                </a:solidFill>
              </a:rPr>
              <a:t>attach</a:t>
            </a:r>
            <a:r>
              <a:rPr lang="en" sz="1050"/>
              <a:t>(9);  </a:t>
            </a:r>
            <a:r>
              <a:rPr i="1" lang="en" sz="1050">
                <a:solidFill>
                  <a:srgbClr val="7E7E7E"/>
                </a:solidFill>
              </a:rPr>
              <a:t>// attaches the servo on pin 9 to the servo object</a:t>
            </a:r>
            <a:endParaRPr i="1" sz="1050">
              <a:solidFill>
                <a:srgbClr val="7E7E7E"/>
              </a:solidFill>
            </a:endParaRPr>
          </a:p>
          <a:p>
            <a:pPr indent="0" lvl="0" marL="0" rtl="0" algn="l">
              <a:spcBef>
                <a:spcPts val="600"/>
              </a:spcBef>
              <a:spcAft>
                <a:spcPts val="0"/>
              </a:spcAft>
              <a:buClr>
                <a:schemeClr val="dk1"/>
              </a:buClr>
              <a:buSzPts val="1100"/>
              <a:buFont typeface="Arial"/>
              <a:buNone/>
            </a:pPr>
            <a:r>
              <a:rPr lang="en" sz="1050"/>
              <a:t>}</a:t>
            </a:r>
            <a:endParaRPr sz="1050"/>
          </a:p>
          <a:p>
            <a:pPr indent="0" lvl="0" marL="0" rtl="0" algn="l">
              <a:spcBef>
                <a:spcPts val="600"/>
              </a:spcBef>
              <a:spcAft>
                <a:spcPts val="0"/>
              </a:spcAft>
              <a:buClr>
                <a:schemeClr val="dk1"/>
              </a:buClr>
              <a:buSzPts val="1100"/>
              <a:buFont typeface="Arial"/>
              <a:buNone/>
            </a:pPr>
            <a:r>
              <a:rPr lang="en" sz="1050">
                <a:solidFill>
                  <a:srgbClr val="CC6600"/>
                </a:solidFill>
              </a:rPr>
              <a:t>void</a:t>
            </a:r>
            <a:r>
              <a:rPr lang="en" sz="1050"/>
              <a:t> </a:t>
            </a:r>
            <a:r>
              <a:rPr b="1" lang="en" sz="1050">
                <a:solidFill>
                  <a:srgbClr val="CC6600"/>
                </a:solidFill>
              </a:rPr>
              <a:t>loop</a:t>
            </a:r>
            <a:r>
              <a:rPr lang="en" sz="1050"/>
              <a:t>() {</a:t>
            </a:r>
            <a:endParaRPr sz="1050"/>
          </a:p>
          <a:p>
            <a:pPr indent="0" lvl="0" marL="0" rtl="0" algn="l">
              <a:spcBef>
                <a:spcPts val="600"/>
              </a:spcBef>
              <a:spcAft>
                <a:spcPts val="0"/>
              </a:spcAft>
              <a:buClr>
                <a:schemeClr val="dk1"/>
              </a:buClr>
              <a:buSzPts val="1100"/>
              <a:buFont typeface="Arial"/>
              <a:buNone/>
            </a:pPr>
            <a:r>
              <a:rPr lang="en" sz="1050"/>
              <a:t>  val = </a:t>
            </a:r>
            <a:r>
              <a:rPr lang="en" sz="1050">
                <a:solidFill>
                  <a:srgbClr val="CC6600"/>
                </a:solidFill>
              </a:rPr>
              <a:t>analogRead</a:t>
            </a:r>
            <a:r>
              <a:rPr lang="en" sz="1050"/>
              <a:t>(inputPin);            </a:t>
            </a:r>
            <a:r>
              <a:rPr i="1" lang="en" sz="1050">
                <a:solidFill>
                  <a:srgbClr val="7E7E7E"/>
                </a:solidFill>
              </a:rPr>
              <a:t>// reads the value of the potentiometer (value between 0 and 1023)</a:t>
            </a:r>
            <a:endParaRPr i="1" sz="1050">
              <a:solidFill>
                <a:srgbClr val="7E7E7E"/>
              </a:solidFill>
            </a:endParaRPr>
          </a:p>
          <a:p>
            <a:pPr indent="0" lvl="0" marL="0" rtl="0" algn="l">
              <a:spcBef>
                <a:spcPts val="600"/>
              </a:spcBef>
              <a:spcAft>
                <a:spcPts val="0"/>
              </a:spcAft>
              <a:buClr>
                <a:schemeClr val="dk1"/>
              </a:buClr>
              <a:buSzPts val="1100"/>
              <a:buFont typeface="Arial"/>
              <a:buNone/>
            </a:pPr>
            <a:r>
              <a:rPr lang="en" sz="1050"/>
              <a:t>  val = </a:t>
            </a:r>
            <a:r>
              <a:rPr lang="en" sz="1050">
                <a:solidFill>
                  <a:srgbClr val="CC6600"/>
                </a:solidFill>
              </a:rPr>
              <a:t>map</a:t>
            </a:r>
            <a:r>
              <a:rPr lang="en" sz="1050"/>
              <a:t>(val, 0, 1023, 0, 180);     </a:t>
            </a:r>
            <a:r>
              <a:rPr i="1" lang="en" sz="1050">
                <a:solidFill>
                  <a:srgbClr val="7E7E7E"/>
                </a:solidFill>
              </a:rPr>
              <a:t>// scale it to use it with the servo (value between 0 and 180)</a:t>
            </a:r>
            <a:endParaRPr i="1" sz="1050">
              <a:solidFill>
                <a:srgbClr val="7E7E7E"/>
              </a:solidFill>
            </a:endParaRPr>
          </a:p>
          <a:p>
            <a:pPr indent="0" lvl="0" marL="0" rtl="0" algn="l">
              <a:spcBef>
                <a:spcPts val="600"/>
              </a:spcBef>
              <a:spcAft>
                <a:spcPts val="0"/>
              </a:spcAft>
              <a:buClr>
                <a:schemeClr val="dk1"/>
              </a:buClr>
              <a:buSzPts val="1100"/>
              <a:buFont typeface="Arial"/>
              <a:buNone/>
            </a:pPr>
            <a:r>
              <a:rPr lang="en" sz="1050"/>
              <a:t>  myservo.</a:t>
            </a:r>
            <a:r>
              <a:rPr lang="en" sz="1050">
                <a:solidFill>
                  <a:srgbClr val="CC6600"/>
                </a:solidFill>
              </a:rPr>
              <a:t>write</a:t>
            </a:r>
            <a:r>
              <a:rPr lang="en" sz="1050"/>
              <a:t>(val);                  </a:t>
            </a:r>
            <a:r>
              <a:rPr i="1" lang="en" sz="1050">
                <a:solidFill>
                  <a:srgbClr val="7E7E7E"/>
                </a:solidFill>
              </a:rPr>
              <a:t>// sets the servo position according to the scaled value</a:t>
            </a:r>
            <a:endParaRPr i="1" sz="1050">
              <a:solidFill>
                <a:srgbClr val="7E7E7E"/>
              </a:solidFill>
            </a:endParaRPr>
          </a:p>
          <a:p>
            <a:pPr indent="0" lvl="0" marL="0" rtl="0" algn="l">
              <a:spcBef>
                <a:spcPts val="600"/>
              </a:spcBef>
              <a:spcAft>
                <a:spcPts val="0"/>
              </a:spcAft>
              <a:buClr>
                <a:schemeClr val="dk1"/>
              </a:buClr>
              <a:buSzPts val="1100"/>
              <a:buFont typeface="Arial"/>
              <a:buNone/>
            </a:pPr>
            <a:r>
              <a:rPr lang="en" sz="1050"/>
              <a:t>  </a:t>
            </a:r>
            <a:r>
              <a:rPr lang="en" sz="1050">
                <a:solidFill>
                  <a:srgbClr val="CC6600"/>
                </a:solidFill>
              </a:rPr>
              <a:t>delay</a:t>
            </a:r>
            <a:r>
              <a:rPr lang="en" sz="1050"/>
              <a:t>(15);                           </a:t>
            </a:r>
            <a:r>
              <a:rPr i="1" lang="en" sz="1050">
                <a:solidFill>
                  <a:srgbClr val="7E7E7E"/>
                </a:solidFill>
              </a:rPr>
              <a:t>// waits for the servo to get there</a:t>
            </a:r>
            <a:endParaRPr i="1" sz="1050">
              <a:solidFill>
                <a:srgbClr val="7E7E7E"/>
              </a:solidFill>
            </a:endParaRPr>
          </a:p>
          <a:p>
            <a:pPr indent="0" lvl="0" marL="0" rtl="0" algn="l">
              <a:spcBef>
                <a:spcPts val="600"/>
              </a:spcBef>
              <a:spcAft>
                <a:spcPts val="600"/>
              </a:spcAft>
              <a:buNone/>
            </a:pPr>
            <a:r>
              <a:rPr lang="en" sz="1050"/>
              <a:t>}</a:t>
            </a:r>
            <a:endParaRPr/>
          </a:p>
        </p:txBody>
      </p:sp>
      <p:pic>
        <p:nvPicPr>
          <p:cNvPr id="480" name="Google Shape;480;p69"/>
          <p:cNvPicPr preferRelativeResize="0"/>
          <p:nvPr/>
        </p:nvPicPr>
        <p:blipFill>
          <a:blip r:embed="rId3">
            <a:alphaModFix/>
          </a:blip>
          <a:stretch>
            <a:fillRect/>
          </a:stretch>
        </p:blipFill>
        <p:spPr>
          <a:xfrm rot="5400000">
            <a:off x="5822113" y="1557338"/>
            <a:ext cx="3429000" cy="2714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4"/>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Infrared Sensor</a:t>
            </a:r>
            <a:endParaRPr/>
          </a:p>
        </p:txBody>
      </p:sp>
      <p:sp>
        <p:nvSpPr>
          <p:cNvPr id="185" name="Google Shape;185;p34"/>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
              <a:t>GND: Ground</a:t>
            </a:r>
            <a:endParaRPr/>
          </a:p>
          <a:p>
            <a:pPr indent="0" lvl="0" marL="0" rtl="0" algn="l">
              <a:spcBef>
                <a:spcPts val="600"/>
              </a:spcBef>
              <a:spcAft>
                <a:spcPts val="0"/>
              </a:spcAft>
              <a:buNone/>
            </a:pPr>
            <a:r>
              <a:rPr lang="en"/>
              <a:t>VCC: voltage at the common collector, it’s supply voltage from negative to positive.</a:t>
            </a:r>
            <a:endParaRPr/>
          </a:p>
          <a:p>
            <a:pPr indent="0" lvl="0" marL="0" rtl="0" algn="l">
              <a:spcBef>
                <a:spcPts val="600"/>
              </a:spcBef>
              <a:spcAft>
                <a:spcPts val="0"/>
              </a:spcAft>
              <a:buNone/>
            </a:pPr>
            <a:r>
              <a:rPr lang="en"/>
              <a:t>SIG:  Signal that detect motion </a:t>
            </a:r>
            <a:endParaRPr/>
          </a:p>
          <a:p>
            <a:pPr indent="0" lvl="0" marL="0" rtl="0" algn="l">
              <a:spcBef>
                <a:spcPts val="600"/>
              </a:spcBef>
              <a:spcAft>
                <a:spcPts val="0"/>
              </a:spcAft>
              <a:buNone/>
            </a:pPr>
            <a:r>
              <a:rPr lang="en"/>
              <a:t>in the environment and report to </a:t>
            </a:r>
            <a:endParaRPr/>
          </a:p>
          <a:p>
            <a:pPr indent="0" lvl="0" marL="0" rtl="0" algn="l">
              <a:spcBef>
                <a:spcPts val="600"/>
              </a:spcBef>
              <a:spcAft>
                <a:spcPts val="600"/>
              </a:spcAft>
              <a:buNone/>
            </a:pPr>
            <a:r>
              <a:rPr lang="en"/>
              <a:t>arduino. </a:t>
            </a:r>
            <a:endParaRPr/>
          </a:p>
        </p:txBody>
      </p:sp>
      <p:pic>
        <p:nvPicPr>
          <p:cNvPr id="186" name="Google Shape;186;p34"/>
          <p:cNvPicPr preferRelativeResize="0"/>
          <p:nvPr/>
        </p:nvPicPr>
        <p:blipFill>
          <a:blip r:embed="rId3">
            <a:alphaModFix/>
          </a:blip>
          <a:stretch>
            <a:fillRect/>
          </a:stretch>
        </p:blipFill>
        <p:spPr>
          <a:xfrm>
            <a:off x="5811675" y="2269000"/>
            <a:ext cx="2595826" cy="2422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70"/>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MOSFETs</a:t>
            </a:r>
            <a:endParaRPr/>
          </a:p>
        </p:txBody>
      </p:sp>
      <p:sp>
        <p:nvSpPr>
          <p:cNvPr id="486" name="Google Shape;486;p70"/>
          <p:cNvSpPr txBox="1"/>
          <p:nvPr>
            <p:ph idx="1" type="body"/>
          </p:nvPr>
        </p:nvSpPr>
        <p:spPr>
          <a:xfrm>
            <a:off x="339212" y="1200151"/>
            <a:ext cx="8229600" cy="3394500"/>
          </a:xfrm>
          <a:prstGeom prst="rect">
            <a:avLst/>
          </a:prstGeom>
        </p:spPr>
        <p:txBody>
          <a:bodyPr anchorCtr="0" anchor="t" bIns="34275" lIns="68575" spcFirstLastPara="1" rIns="68575" wrap="square" tIns="34275">
            <a:noAutofit/>
          </a:bodyPr>
          <a:lstStyle/>
          <a:p>
            <a:pPr indent="-317500" lvl="0" marL="457200" rtl="0" algn="l">
              <a:spcBef>
                <a:spcPts val="500"/>
              </a:spcBef>
              <a:spcAft>
                <a:spcPts val="0"/>
              </a:spcAft>
              <a:buSzPts val="1400"/>
              <a:buChar char="•"/>
            </a:pPr>
            <a:r>
              <a:rPr lang="en"/>
              <a:t>A</a:t>
            </a:r>
            <a:r>
              <a:rPr lang="en"/>
              <a:t> MOSFET (Metal Oxide Semiconductor Field Effect Transistor) transistor is a semiconductor device which is widely used for switching and amplifying electronic signals in the electronic devices.</a:t>
            </a:r>
            <a:endParaRPr/>
          </a:p>
          <a:p>
            <a:pPr indent="-317500" lvl="0" marL="457200" rtl="0" algn="l">
              <a:spcBef>
                <a:spcPts val="0"/>
              </a:spcBef>
              <a:spcAft>
                <a:spcPts val="0"/>
              </a:spcAft>
              <a:buSzPts val="1400"/>
              <a:buChar char="•"/>
            </a:pPr>
            <a:r>
              <a:rPr lang="en"/>
              <a:t>A MOSFET works by electronically varying the width of a channel along which charge carriers flow (electrons or holes).  The charge carriers enter the channel at source and exit via the drain. The width of the channel is controlled by the voltage on an electrode is called gate which is located between source and drain.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71"/>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MOSFETs</a:t>
            </a:r>
            <a:endParaRPr/>
          </a:p>
        </p:txBody>
      </p:sp>
      <p:sp>
        <p:nvSpPr>
          <p:cNvPr id="492" name="Google Shape;492;p71"/>
          <p:cNvSpPr txBox="1"/>
          <p:nvPr>
            <p:ph idx="1" type="body"/>
          </p:nvPr>
        </p:nvSpPr>
        <p:spPr>
          <a:xfrm>
            <a:off x="339204" y="1200150"/>
            <a:ext cx="5456700" cy="3394500"/>
          </a:xfrm>
          <a:prstGeom prst="rect">
            <a:avLst/>
          </a:prstGeom>
        </p:spPr>
        <p:txBody>
          <a:bodyPr anchorCtr="0" anchor="t" bIns="34275" lIns="68575" spcFirstLastPara="1" rIns="68575" wrap="square" tIns="34275">
            <a:noAutofit/>
          </a:bodyPr>
          <a:lstStyle/>
          <a:p>
            <a:pPr indent="-317500" lvl="0" marL="457200" rtl="0" algn="l">
              <a:spcBef>
                <a:spcPts val="500"/>
              </a:spcBef>
              <a:spcAft>
                <a:spcPts val="0"/>
              </a:spcAft>
              <a:buSzPts val="1400"/>
              <a:buChar char="•"/>
            </a:pPr>
            <a:r>
              <a:rPr lang="en"/>
              <a:t>MOSFETs can be used :</a:t>
            </a:r>
            <a:endParaRPr/>
          </a:p>
          <a:p>
            <a:pPr indent="-317500" lvl="1" marL="914400" rtl="0" algn="l">
              <a:spcBef>
                <a:spcPts val="0"/>
              </a:spcBef>
              <a:spcAft>
                <a:spcPts val="0"/>
              </a:spcAft>
              <a:buSzPts val="1400"/>
              <a:buChar char="–"/>
            </a:pPr>
            <a:r>
              <a:rPr lang="en"/>
              <a:t>As an amplifier to increase the signal in a </a:t>
            </a:r>
            <a:r>
              <a:rPr lang="en"/>
              <a:t>circuit</a:t>
            </a:r>
            <a:endParaRPr/>
          </a:p>
          <a:p>
            <a:pPr indent="-317500" lvl="1" marL="914400" rtl="0" algn="l">
              <a:spcBef>
                <a:spcPts val="0"/>
              </a:spcBef>
              <a:spcAft>
                <a:spcPts val="0"/>
              </a:spcAft>
              <a:buSzPts val="1400"/>
              <a:buChar char="–"/>
            </a:pPr>
            <a:r>
              <a:rPr lang="en"/>
              <a:t>For </a:t>
            </a:r>
            <a:r>
              <a:rPr lang="en"/>
              <a:t>voltage regulator circuits</a:t>
            </a:r>
            <a:endParaRPr/>
          </a:p>
          <a:p>
            <a:pPr indent="-317500" lvl="1" marL="914400" rtl="0" algn="l">
              <a:spcBef>
                <a:spcPts val="0"/>
              </a:spcBef>
              <a:spcAft>
                <a:spcPts val="0"/>
              </a:spcAft>
              <a:buSzPts val="1400"/>
              <a:buChar char="–"/>
            </a:pPr>
            <a:r>
              <a:rPr lang="en"/>
              <a:t>For a chopper circuit</a:t>
            </a:r>
            <a:endParaRPr/>
          </a:p>
          <a:p>
            <a:pPr indent="-317500" lvl="2" marL="1371600" rtl="0" algn="l">
              <a:spcBef>
                <a:spcPts val="0"/>
              </a:spcBef>
              <a:spcAft>
                <a:spcPts val="0"/>
              </a:spcAft>
              <a:buSzPts val="1400"/>
              <a:buChar char="•"/>
            </a:pPr>
            <a:r>
              <a:rPr lang="en"/>
              <a:t>That is an electronic switch that is used to interrupt one signal under the control of another.</a:t>
            </a:r>
            <a:endParaRPr/>
          </a:p>
          <a:p>
            <a:pPr indent="-317500" lvl="2" marL="1371600" rtl="0" algn="l">
              <a:spcBef>
                <a:spcPts val="0"/>
              </a:spcBef>
              <a:spcAft>
                <a:spcPts val="0"/>
              </a:spcAft>
              <a:buSzPts val="1400"/>
              <a:buChar char="•"/>
            </a:pPr>
            <a:r>
              <a:rPr lang="en"/>
              <a:t>Can be found in battery chargers</a:t>
            </a:r>
            <a:endParaRPr/>
          </a:p>
        </p:txBody>
      </p:sp>
      <p:pic>
        <p:nvPicPr>
          <p:cNvPr id="493" name="Google Shape;493;p71"/>
          <p:cNvPicPr preferRelativeResize="0"/>
          <p:nvPr/>
        </p:nvPicPr>
        <p:blipFill>
          <a:blip r:embed="rId3">
            <a:alphaModFix/>
          </a:blip>
          <a:stretch>
            <a:fillRect/>
          </a:stretch>
        </p:blipFill>
        <p:spPr>
          <a:xfrm>
            <a:off x="5795800" y="876525"/>
            <a:ext cx="3267925" cy="1695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72"/>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Additional Challenges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73"/>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A Challenge</a:t>
            </a:r>
            <a:endParaRPr/>
          </a:p>
        </p:txBody>
      </p:sp>
      <p:sp>
        <p:nvSpPr>
          <p:cNvPr id="505" name="Google Shape;505;p73"/>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0" lvl="0" marL="0" rtl="0" algn="l">
              <a:spcBef>
                <a:spcPts val="600"/>
              </a:spcBef>
              <a:spcAft>
                <a:spcPts val="600"/>
              </a:spcAft>
              <a:buNone/>
            </a:pPr>
            <a:r>
              <a:rPr lang="en"/>
              <a:t>Using an Ultrasonic sensor and an LED, make a circuit and code that makes the LED dimmer as something is closer to the sensor.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74"/>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A Solution</a:t>
            </a:r>
            <a:endParaRPr/>
          </a:p>
        </p:txBody>
      </p:sp>
      <p:sp>
        <p:nvSpPr>
          <p:cNvPr id="512" name="Google Shape;512;p74"/>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0" lvl="0" marL="0" rtl="0" algn="l">
              <a:spcBef>
                <a:spcPts val="600"/>
              </a:spcBef>
              <a:spcAft>
                <a:spcPts val="600"/>
              </a:spcAft>
              <a:buNone/>
            </a:pPr>
            <a:r>
              <a:t/>
            </a:r>
            <a:endParaRPr/>
          </a:p>
        </p:txBody>
      </p:sp>
      <p:pic>
        <p:nvPicPr>
          <p:cNvPr id="513" name="Google Shape;513;p74"/>
          <p:cNvPicPr preferRelativeResize="0"/>
          <p:nvPr/>
        </p:nvPicPr>
        <p:blipFill>
          <a:blip r:embed="rId3">
            <a:alphaModFix/>
          </a:blip>
          <a:stretch>
            <a:fillRect/>
          </a:stretch>
        </p:blipFill>
        <p:spPr>
          <a:xfrm>
            <a:off x="3941821" y="1200146"/>
            <a:ext cx="4626975" cy="2678125"/>
          </a:xfrm>
          <a:prstGeom prst="rect">
            <a:avLst/>
          </a:prstGeom>
          <a:noFill/>
          <a:ln>
            <a:noFill/>
          </a:ln>
        </p:spPr>
      </p:pic>
      <p:pic>
        <p:nvPicPr>
          <p:cNvPr id="514" name="Google Shape;514;p74"/>
          <p:cNvPicPr preferRelativeResize="0"/>
          <p:nvPr/>
        </p:nvPicPr>
        <p:blipFill>
          <a:blip r:embed="rId4">
            <a:alphaModFix/>
          </a:blip>
          <a:stretch>
            <a:fillRect/>
          </a:stretch>
        </p:blipFill>
        <p:spPr>
          <a:xfrm>
            <a:off x="258575" y="1024838"/>
            <a:ext cx="3379322" cy="3745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75"/>
          <p:cNvSpPr txBox="1"/>
          <p:nvPr>
            <p:ph type="title"/>
          </p:nvPr>
        </p:nvSpPr>
        <p:spPr>
          <a:xfrm>
            <a:off x="322062" y="157903"/>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Build this circuit</a:t>
            </a:r>
            <a:endParaRPr/>
          </a:p>
        </p:txBody>
      </p:sp>
      <p:pic>
        <p:nvPicPr>
          <p:cNvPr id="521" name="Google Shape;521;p75"/>
          <p:cNvPicPr preferRelativeResize="0"/>
          <p:nvPr/>
        </p:nvPicPr>
        <p:blipFill rotWithShape="1">
          <a:blip r:embed="rId3">
            <a:alphaModFix/>
          </a:blip>
          <a:srcRect b="0" l="0" r="0" t="0"/>
          <a:stretch/>
        </p:blipFill>
        <p:spPr>
          <a:xfrm rot="5400000">
            <a:off x="3486097" y="2690315"/>
            <a:ext cx="2458688" cy="1568644"/>
          </a:xfrm>
          <a:prstGeom prst="rect">
            <a:avLst/>
          </a:prstGeom>
          <a:noFill/>
          <a:ln>
            <a:noFill/>
          </a:ln>
        </p:spPr>
      </p:pic>
      <p:pic>
        <p:nvPicPr>
          <p:cNvPr id="522" name="Google Shape;522;p75"/>
          <p:cNvPicPr preferRelativeResize="0"/>
          <p:nvPr/>
        </p:nvPicPr>
        <p:blipFill>
          <a:blip r:embed="rId4">
            <a:alphaModFix/>
          </a:blip>
          <a:stretch>
            <a:fillRect/>
          </a:stretch>
        </p:blipFill>
        <p:spPr>
          <a:xfrm rot="5400000">
            <a:off x="1116460" y="2474289"/>
            <a:ext cx="2572035" cy="1809845"/>
          </a:xfrm>
          <a:prstGeom prst="rect">
            <a:avLst/>
          </a:prstGeom>
          <a:noFill/>
          <a:ln>
            <a:noFill/>
          </a:ln>
        </p:spPr>
      </p:pic>
      <p:pic>
        <p:nvPicPr>
          <p:cNvPr id="523" name="Google Shape;523;p75"/>
          <p:cNvPicPr preferRelativeResize="0"/>
          <p:nvPr/>
        </p:nvPicPr>
        <p:blipFill>
          <a:blip r:embed="rId5">
            <a:alphaModFix/>
          </a:blip>
          <a:stretch>
            <a:fillRect/>
          </a:stretch>
        </p:blipFill>
        <p:spPr>
          <a:xfrm>
            <a:off x="3757662" y="946163"/>
            <a:ext cx="1328662" cy="1250607"/>
          </a:xfrm>
          <a:prstGeom prst="rect">
            <a:avLst/>
          </a:prstGeom>
          <a:noFill/>
          <a:ln cap="flat" cmpd="sng" w="9525">
            <a:solidFill>
              <a:srgbClr val="FF0000"/>
            </a:solidFill>
            <a:prstDash val="solid"/>
            <a:round/>
            <a:headEnd len="med" w="med" type="none"/>
            <a:tailEnd len="med" w="med" type="none"/>
          </a:ln>
        </p:spPr>
      </p:pic>
      <p:pic>
        <p:nvPicPr>
          <p:cNvPr id="524" name="Google Shape;524;p75"/>
          <p:cNvPicPr preferRelativeResize="0"/>
          <p:nvPr/>
        </p:nvPicPr>
        <p:blipFill>
          <a:blip r:embed="rId6">
            <a:alphaModFix/>
          </a:blip>
          <a:stretch>
            <a:fillRect/>
          </a:stretch>
        </p:blipFill>
        <p:spPr>
          <a:xfrm>
            <a:off x="5874600" y="1381256"/>
            <a:ext cx="2280787" cy="1602450"/>
          </a:xfrm>
          <a:prstGeom prst="rect">
            <a:avLst/>
          </a:prstGeom>
          <a:noFill/>
          <a:ln>
            <a:noFill/>
          </a:ln>
        </p:spPr>
      </p:pic>
      <p:cxnSp>
        <p:nvCxnSpPr>
          <p:cNvPr id="525" name="Google Shape;525;p75"/>
          <p:cNvCxnSpPr/>
          <p:nvPr/>
        </p:nvCxnSpPr>
        <p:spPr>
          <a:xfrm flipH="1">
            <a:off x="3743225" y="1900144"/>
            <a:ext cx="1005000" cy="536100"/>
          </a:xfrm>
          <a:prstGeom prst="curvedConnector3">
            <a:avLst>
              <a:gd fmla="val 6990" name="adj1"/>
            </a:avLst>
          </a:prstGeom>
          <a:noFill/>
          <a:ln cap="flat" cmpd="sng" w="38100">
            <a:solidFill>
              <a:srgbClr val="000000"/>
            </a:solidFill>
            <a:prstDash val="solid"/>
            <a:round/>
            <a:headEnd len="med" w="med" type="none"/>
            <a:tailEnd len="med" w="med" type="none"/>
          </a:ln>
        </p:spPr>
      </p:cxnSp>
      <p:cxnSp>
        <p:nvCxnSpPr>
          <p:cNvPr id="526" name="Google Shape;526;p75"/>
          <p:cNvCxnSpPr/>
          <p:nvPr/>
        </p:nvCxnSpPr>
        <p:spPr>
          <a:xfrm rot="5400000">
            <a:off x="2801475" y="2254969"/>
            <a:ext cx="2207400" cy="1505100"/>
          </a:xfrm>
          <a:prstGeom prst="curvedConnector3">
            <a:avLst>
              <a:gd fmla="val 82650" name="adj1"/>
            </a:avLst>
          </a:prstGeom>
          <a:noFill/>
          <a:ln cap="flat" cmpd="sng" w="38100">
            <a:solidFill>
              <a:srgbClr val="FFFF00"/>
            </a:solidFill>
            <a:prstDash val="solid"/>
            <a:round/>
            <a:headEnd len="med" w="med" type="none"/>
            <a:tailEnd len="med" w="med" type="none"/>
          </a:ln>
        </p:spPr>
      </p:cxnSp>
      <p:cxnSp>
        <p:nvCxnSpPr>
          <p:cNvPr id="527" name="Google Shape;527;p75"/>
          <p:cNvCxnSpPr/>
          <p:nvPr/>
        </p:nvCxnSpPr>
        <p:spPr>
          <a:xfrm flipH="1">
            <a:off x="3167075" y="2261006"/>
            <a:ext cx="3124200" cy="1321500"/>
          </a:xfrm>
          <a:prstGeom prst="curvedConnector3">
            <a:avLst>
              <a:gd fmla="val 66920" name="adj1"/>
            </a:avLst>
          </a:prstGeom>
          <a:noFill/>
          <a:ln cap="flat" cmpd="sng" w="38100">
            <a:solidFill>
              <a:srgbClr val="FF00FF"/>
            </a:solidFill>
            <a:prstDash val="solid"/>
            <a:round/>
            <a:headEnd len="med" w="med" type="none"/>
            <a:tailEnd len="med" w="med" type="none"/>
          </a:ln>
        </p:spPr>
      </p:cxnSp>
      <p:cxnSp>
        <p:nvCxnSpPr>
          <p:cNvPr id="528" name="Google Shape;528;p75"/>
          <p:cNvCxnSpPr/>
          <p:nvPr/>
        </p:nvCxnSpPr>
        <p:spPr>
          <a:xfrm flipH="1">
            <a:off x="3762425" y="2350294"/>
            <a:ext cx="2586000" cy="16323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529" name="Google Shape;529;p75"/>
          <p:cNvCxnSpPr/>
          <p:nvPr/>
        </p:nvCxnSpPr>
        <p:spPr>
          <a:xfrm flipH="1">
            <a:off x="3667125" y="2418169"/>
            <a:ext cx="2743200" cy="1632300"/>
          </a:xfrm>
          <a:prstGeom prst="curvedConnector3">
            <a:avLst>
              <a:gd fmla="val 44618" name="adj1"/>
            </a:avLst>
          </a:prstGeom>
          <a:noFill/>
          <a:ln cap="flat" cmpd="sng" w="38100">
            <a:solidFill>
              <a:srgbClr val="FF0000"/>
            </a:solidFill>
            <a:prstDash val="solid"/>
            <a:round/>
            <a:headEnd len="med" w="med" type="none"/>
            <a:tailEnd len="med" w="med" type="none"/>
          </a:ln>
        </p:spPr>
      </p:cxnSp>
      <p:cxnSp>
        <p:nvCxnSpPr>
          <p:cNvPr id="530" name="Google Shape;530;p75"/>
          <p:cNvCxnSpPr/>
          <p:nvPr/>
        </p:nvCxnSpPr>
        <p:spPr>
          <a:xfrm flipH="1" rot="10800000">
            <a:off x="1052525" y="3604106"/>
            <a:ext cx="2610000" cy="28500"/>
          </a:xfrm>
          <a:prstGeom prst="curvedConnector3">
            <a:avLst>
              <a:gd fmla="val 51047" name="adj1"/>
            </a:avLst>
          </a:prstGeom>
          <a:noFill/>
          <a:ln cap="flat" cmpd="sng" w="38100">
            <a:solidFill>
              <a:srgbClr val="FF0000"/>
            </a:solidFill>
            <a:prstDash val="solid"/>
            <a:round/>
            <a:headEnd len="med" w="med" type="none"/>
            <a:tailEnd len="med" w="med" type="none"/>
          </a:ln>
        </p:spPr>
      </p:cxnSp>
      <p:cxnSp>
        <p:nvCxnSpPr>
          <p:cNvPr id="531" name="Google Shape;531;p75"/>
          <p:cNvCxnSpPr/>
          <p:nvPr/>
        </p:nvCxnSpPr>
        <p:spPr>
          <a:xfrm flipH="1" rot="10800000">
            <a:off x="1052525" y="3536250"/>
            <a:ext cx="2714700" cy="178500"/>
          </a:xfrm>
          <a:prstGeom prst="curvedConnector3">
            <a:avLst>
              <a:gd fmla="val 15306" name="adj1"/>
            </a:avLst>
          </a:prstGeom>
          <a:noFill/>
          <a:ln cap="flat" cmpd="sng" w="38100">
            <a:solidFill>
              <a:srgbClr val="000000"/>
            </a:solidFill>
            <a:prstDash val="solid"/>
            <a:round/>
            <a:headEnd len="med" w="med" type="none"/>
            <a:tailEnd len="med" w="med" type="none"/>
          </a:ln>
        </p:spPr>
      </p:cxnSp>
      <p:cxnSp>
        <p:nvCxnSpPr>
          <p:cNvPr id="532" name="Google Shape;532;p75"/>
          <p:cNvCxnSpPr/>
          <p:nvPr/>
        </p:nvCxnSpPr>
        <p:spPr>
          <a:xfrm rot="5400000">
            <a:off x="2672375" y="2392594"/>
            <a:ext cx="2403900" cy="1404900"/>
          </a:xfrm>
          <a:prstGeom prst="curvedConnector3">
            <a:avLst>
              <a:gd fmla="val 74151" name="adj1"/>
            </a:avLst>
          </a:prstGeom>
          <a:noFill/>
          <a:ln cap="flat" cmpd="sng" w="38100">
            <a:solidFill>
              <a:srgbClr val="0000FF"/>
            </a:solidFill>
            <a:prstDash val="solid"/>
            <a:round/>
            <a:headEnd len="med" w="med" type="none"/>
            <a:tailEnd len="med" w="med" type="none"/>
          </a:ln>
        </p:spPr>
      </p:cxnSp>
      <p:cxnSp>
        <p:nvCxnSpPr>
          <p:cNvPr id="533" name="Google Shape;533;p75"/>
          <p:cNvCxnSpPr/>
          <p:nvPr/>
        </p:nvCxnSpPr>
        <p:spPr>
          <a:xfrm flipH="1">
            <a:off x="3676625" y="1893094"/>
            <a:ext cx="838500" cy="607200"/>
          </a:xfrm>
          <a:prstGeom prst="curvedConnector3">
            <a:avLst>
              <a:gd fmla="val 94174" name="adj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pic>
        <p:nvPicPr>
          <p:cNvPr id="539" name="Google Shape;539;p76"/>
          <p:cNvPicPr preferRelativeResize="0"/>
          <p:nvPr/>
        </p:nvPicPr>
        <p:blipFill>
          <a:blip r:embed="rId3">
            <a:alphaModFix/>
          </a:blip>
          <a:stretch>
            <a:fillRect/>
          </a:stretch>
        </p:blipFill>
        <p:spPr>
          <a:xfrm>
            <a:off x="2867125" y="75725"/>
            <a:ext cx="3409725" cy="4992050"/>
          </a:xfrm>
          <a:prstGeom prst="rect">
            <a:avLst/>
          </a:prstGeom>
          <a:noFill/>
          <a:ln>
            <a:noFill/>
          </a:ln>
        </p:spPr>
      </p:pic>
      <p:cxnSp>
        <p:nvCxnSpPr>
          <p:cNvPr id="540" name="Google Shape;540;p76"/>
          <p:cNvCxnSpPr/>
          <p:nvPr/>
        </p:nvCxnSpPr>
        <p:spPr>
          <a:xfrm>
            <a:off x="2032350" y="3528769"/>
            <a:ext cx="1011600" cy="0"/>
          </a:xfrm>
          <a:prstGeom prst="straightConnector1">
            <a:avLst/>
          </a:prstGeom>
          <a:noFill/>
          <a:ln cap="flat" cmpd="sng" w="28575">
            <a:solidFill>
              <a:srgbClr val="FF0000"/>
            </a:solidFill>
            <a:prstDash val="solid"/>
            <a:round/>
            <a:headEnd len="med" w="med" type="none"/>
            <a:tailEnd len="med" w="med" type="triangle"/>
          </a:ln>
        </p:spPr>
      </p:cxnSp>
      <p:sp>
        <p:nvSpPr>
          <p:cNvPr id="541" name="Google Shape;541;p76"/>
          <p:cNvSpPr/>
          <p:nvPr/>
        </p:nvSpPr>
        <p:spPr>
          <a:xfrm>
            <a:off x="3895750" y="3459175"/>
            <a:ext cx="554100" cy="139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6"/>
          <p:cNvSpPr/>
          <p:nvPr/>
        </p:nvSpPr>
        <p:spPr>
          <a:xfrm>
            <a:off x="5243825" y="2669306"/>
            <a:ext cx="658800" cy="681900"/>
          </a:xfrm>
          <a:prstGeom prst="rightBracket">
            <a:avLst>
              <a:gd fmla="val 8333"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6"/>
          <p:cNvSpPr txBox="1"/>
          <p:nvPr/>
        </p:nvSpPr>
        <p:spPr>
          <a:xfrm>
            <a:off x="6102525" y="2669288"/>
            <a:ext cx="1438500" cy="6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Triggers the sound wave out of the sensor</a:t>
            </a:r>
            <a:endParaRPr/>
          </a:p>
        </p:txBody>
      </p:sp>
      <p:sp>
        <p:nvSpPr>
          <p:cNvPr id="544" name="Google Shape;544;p76"/>
          <p:cNvSpPr/>
          <p:nvPr/>
        </p:nvSpPr>
        <p:spPr>
          <a:xfrm>
            <a:off x="2004500" y="4050769"/>
            <a:ext cx="222600" cy="28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6"/>
          <p:cNvSpPr/>
          <p:nvPr/>
        </p:nvSpPr>
        <p:spPr>
          <a:xfrm>
            <a:off x="2793850" y="995525"/>
            <a:ext cx="1656000" cy="139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 name="Google Shape;546;p76"/>
          <p:cNvCxnSpPr/>
          <p:nvPr/>
        </p:nvCxnSpPr>
        <p:spPr>
          <a:xfrm>
            <a:off x="2073050" y="1065113"/>
            <a:ext cx="6495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0"/>
                                        </p:tgtEl>
                                        <p:attrNameLst>
                                          <p:attrName>style.visibility</p:attrName>
                                        </p:attrNameLst>
                                      </p:cBhvr>
                                      <p:to>
                                        <p:strVal val="visible"/>
                                      </p:to>
                                    </p:set>
                                    <p:anim calcmode="lin" valueType="num">
                                      <p:cBhvr additive="base">
                                        <p:cTn dur="1000"/>
                                        <p:tgtEl>
                                          <p:spTgt spid="54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6"/>
                                        </p:tgtEl>
                                        <p:attrNameLst>
                                          <p:attrName>style.visibility</p:attrName>
                                        </p:attrNameLst>
                                      </p:cBhvr>
                                      <p:to>
                                        <p:strVal val="visible"/>
                                      </p:to>
                                    </p:set>
                                    <p:anim calcmode="lin" valueType="num">
                                      <p:cBhvr additive="base">
                                        <p:cTn dur="1000"/>
                                        <p:tgtEl>
                                          <p:spTgt spid="54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5"/>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Infrared Sensors</a:t>
            </a:r>
            <a:endParaRPr/>
          </a:p>
        </p:txBody>
      </p:sp>
      <p:sp>
        <p:nvSpPr>
          <p:cNvPr id="193" name="Google Shape;193;p35"/>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0" lvl="0" marL="0" rtl="0" algn="l">
              <a:spcBef>
                <a:spcPts val="600"/>
              </a:spcBef>
              <a:spcAft>
                <a:spcPts val="600"/>
              </a:spcAft>
              <a:buNone/>
            </a:pPr>
            <a:r>
              <a:rPr lang="en"/>
              <a:t>Using an IR sensor and an LED, make a circuit and code that lights up the LED when something is close to the IR sensor.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6"/>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Infrared Sensors</a:t>
            </a:r>
            <a:endParaRPr/>
          </a:p>
        </p:txBody>
      </p:sp>
      <p:sp>
        <p:nvSpPr>
          <p:cNvPr id="200" name="Google Shape;200;p36"/>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0" lvl="0" marL="0" rtl="0" algn="l">
              <a:spcBef>
                <a:spcPts val="600"/>
              </a:spcBef>
              <a:spcAft>
                <a:spcPts val="600"/>
              </a:spcAft>
              <a:buNone/>
            </a:pPr>
            <a:r>
              <a:t/>
            </a:r>
            <a:endParaRPr/>
          </a:p>
        </p:txBody>
      </p:sp>
      <p:pic>
        <p:nvPicPr>
          <p:cNvPr id="201" name="Google Shape;201;p36"/>
          <p:cNvPicPr preferRelativeResize="0"/>
          <p:nvPr/>
        </p:nvPicPr>
        <p:blipFill>
          <a:blip r:embed="rId3">
            <a:alphaModFix/>
          </a:blip>
          <a:stretch>
            <a:fillRect/>
          </a:stretch>
        </p:blipFill>
        <p:spPr>
          <a:xfrm>
            <a:off x="339203" y="1200150"/>
            <a:ext cx="3407875" cy="3018750"/>
          </a:xfrm>
          <a:prstGeom prst="rect">
            <a:avLst/>
          </a:prstGeom>
          <a:noFill/>
          <a:ln>
            <a:noFill/>
          </a:ln>
        </p:spPr>
      </p:pic>
      <p:pic>
        <p:nvPicPr>
          <p:cNvPr id="202" name="Google Shape;202;p36"/>
          <p:cNvPicPr preferRelativeResize="0"/>
          <p:nvPr/>
        </p:nvPicPr>
        <p:blipFill>
          <a:blip r:embed="rId4">
            <a:alphaModFix/>
          </a:blip>
          <a:stretch>
            <a:fillRect/>
          </a:stretch>
        </p:blipFill>
        <p:spPr>
          <a:xfrm>
            <a:off x="3551472" y="1200147"/>
            <a:ext cx="5017326" cy="2904050"/>
          </a:xfrm>
          <a:prstGeom prst="rect">
            <a:avLst/>
          </a:prstGeom>
          <a:noFill/>
          <a:ln>
            <a:noFill/>
          </a:ln>
        </p:spPr>
      </p:pic>
      <p:sp>
        <p:nvSpPr>
          <p:cNvPr id="203" name="Google Shape;203;p36"/>
          <p:cNvSpPr txBox="1"/>
          <p:nvPr/>
        </p:nvSpPr>
        <p:spPr>
          <a:xfrm>
            <a:off x="1386156" y="1321837"/>
            <a:ext cx="328500" cy="4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7"/>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Ultrasonic Sensor</a:t>
            </a:r>
            <a:endParaRPr/>
          </a:p>
        </p:txBody>
      </p:sp>
      <p:sp>
        <p:nvSpPr>
          <p:cNvPr id="210" name="Google Shape;210;p37"/>
          <p:cNvSpPr txBox="1"/>
          <p:nvPr>
            <p:ph idx="1" type="body"/>
          </p:nvPr>
        </p:nvSpPr>
        <p:spPr>
          <a:xfrm>
            <a:off x="339200" y="2958900"/>
            <a:ext cx="8229600" cy="16359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
              <a:t>Sensor triggers sound-wave that bounces off an object</a:t>
            </a:r>
            <a:endParaRPr/>
          </a:p>
          <a:p>
            <a:pPr indent="-406400" lvl="0" marL="457200" rtl="0" algn="l">
              <a:spcBef>
                <a:spcPts val="0"/>
              </a:spcBef>
              <a:spcAft>
                <a:spcPts val="0"/>
              </a:spcAft>
              <a:buSzPts val="2800"/>
              <a:buChar char="•"/>
            </a:pPr>
            <a:r>
              <a:rPr lang="en"/>
              <a:t>Receives the bounced sound-wave</a:t>
            </a:r>
            <a:endParaRPr/>
          </a:p>
        </p:txBody>
      </p:sp>
      <p:sp>
        <p:nvSpPr>
          <p:cNvPr id="211" name="Google Shape;211;p37"/>
          <p:cNvSpPr/>
          <p:nvPr/>
        </p:nvSpPr>
        <p:spPr>
          <a:xfrm>
            <a:off x="1508075" y="1266488"/>
            <a:ext cx="76200" cy="15867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7"/>
          <p:cNvSpPr/>
          <p:nvPr/>
        </p:nvSpPr>
        <p:spPr>
          <a:xfrm>
            <a:off x="1584218" y="1398788"/>
            <a:ext cx="622200" cy="384300"/>
          </a:xfrm>
          <a:prstGeom prst="rect">
            <a:avLst/>
          </a:prstGeom>
          <a:solidFill>
            <a:srgbClr val="B7B7B7"/>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7"/>
          <p:cNvSpPr/>
          <p:nvPr/>
        </p:nvSpPr>
        <p:spPr>
          <a:xfrm>
            <a:off x="1584218" y="2341503"/>
            <a:ext cx="622200" cy="384300"/>
          </a:xfrm>
          <a:prstGeom prst="rect">
            <a:avLst/>
          </a:prstGeom>
          <a:solidFill>
            <a:srgbClr val="B7B7B7"/>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7"/>
          <p:cNvSpPr/>
          <p:nvPr/>
        </p:nvSpPr>
        <p:spPr>
          <a:xfrm>
            <a:off x="1600115" y="1961724"/>
            <a:ext cx="76200" cy="171600"/>
          </a:xfrm>
          <a:prstGeom prst="rect">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7"/>
          <p:cNvSpPr/>
          <p:nvPr/>
        </p:nvSpPr>
        <p:spPr>
          <a:xfrm>
            <a:off x="2339644" y="2426435"/>
            <a:ext cx="442800" cy="214200"/>
          </a:xfrm>
          <a:prstGeom prst="arc">
            <a:avLst>
              <a:gd fmla="val 16200000" name="adj1"/>
              <a:gd fmla="val 5233721"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7"/>
          <p:cNvSpPr/>
          <p:nvPr/>
        </p:nvSpPr>
        <p:spPr>
          <a:xfrm>
            <a:off x="2590316" y="2341515"/>
            <a:ext cx="876300" cy="384300"/>
          </a:xfrm>
          <a:prstGeom prst="arc">
            <a:avLst>
              <a:gd fmla="val 16200000" name="adj1"/>
              <a:gd fmla="val 5233721"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7"/>
          <p:cNvSpPr/>
          <p:nvPr/>
        </p:nvSpPr>
        <p:spPr>
          <a:xfrm>
            <a:off x="3001848" y="2211953"/>
            <a:ext cx="1385700" cy="643200"/>
          </a:xfrm>
          <a:prstGeom prst="arc">
            <a:avLst>
              <a:gd fmla="val 16200000" name="adj1"/>
              <a:gd fmla="val 5233721"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7"/>
          <p:cNvSpPr/>
          <p:nvPr/>
        </p:nvSpPr>
        <p:spPr>
          <a:xfrm flipH="1">
            <a:off x="2590320" y="1346513"/>
            <a:ext cx="1241100" cy="643200"/>
          </a:xfrm>
          <a:prstGeom prst="arc">
            <a:avLst>
              <a:gd fmla="val 16200000" name="adj1"/>
              <a:gd fmla="val 5233721"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7"/>
          <p:cNvSpPr/>
          <p:nvPr/>
        </p:nvSpPr>
        <p:spPr>
          <a:xfrm flipH="1">
            <a:off x="3466634" y="1441425"/>
            <a:ext cx="666300" cy="384300"/>
          </a:xfrm>
          <a:prstGeom prst="arc">
            <a:avLst>
              <a:gd fmla="val 16200000" name="adj1"/>
              <a:gd fmla="val 5858691"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7"/>
          <p:cNvSpPr/>
          <p:nvPr/>
        </p:nvSpPr>
        <p:spPr>
          <a:xfrm flipH="1">
            <a:off x="4076912" y="1526475"/>
            <a:ext cx="442800" cy="214200"/>
          </a:xfrm>
          <a:prstGeom prst="arc">
            <a:avLst>
              <a:gd fmla="val 16200000" name="adj1"/>
              <a:gd fmla="val 5233721"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7"/>
          <p:cNvSpPr/>
          <p:nvPr/>
        </p:nvSpPr>
        <p:spPr>
          <a:xfrm>
            <a:off x="5042100" y="1216744"/>
            <a:ext cx="2700900" cy="1586700"/>
          </a:xfrm>
          <a:prstGeom prst="cube">
            <a:avLst>
              <a:gd fmla="val 25000" name="adj"/>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7"/>
          <p:cNvSpPr txBox="1"/>
          <p:nvPr/>
        </p:nvSpPr>
        <p:spPr>
          <a:xfrm>
            <a:off x="513575" y="2430000"/>
            <a:ext cx="9945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TRIGGER</a:t>
            </a:r>
            <a:endParaRPr/>
          </a:p>
        </p:txBody>
      </p:sp>
      <p:sp>
        <p:nvSpPr>
          <p:cNvPr id="223" name="Google Shape;223;p37"/>
          <p:cNvSpPr txBox="1"/>
          <p:nvPr/>
        </p:nvSpPr>
        <p:spPr>
          <a:xfrm>
            <a:off x="792525" y="1493606"/>
            <a:ext cx="7917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ECHO</a:t>
            </a:r>
            <a:endParaRPr/>
          </a:p>
        </p:txBody>
      </p:sp>
      <p:cxnSp>
        <p:nvCxnSpPr>
          <p:cNvPr id="224" name="Google Shape;224;p37"/>
          <p:cNvCxnSpPr/>
          <p:nvPr/>
        </p:nvCxnSpPr>
        <p:spPr>
          <a:xfrm flipH="1" rot="10800000">
            <a:off x="2267575" y="1050863"/>
            <a:ext cx="3042000" cy="20700"/>
          </a:xfrm>
          <a:prstGeom prst="straightConnector1">
            <a:avLst/>
          </a:prstGeom>
          <a:noFill/>
          <a:ln cap="flat" cmpd="sng" w="28575">
            <a:solidFill>
              <a:srgbClr val="000000"/>
            </a:solidFill>
            <a:prstDash val="solid"/>
            <a:round/>
            <a:headEnd len="med" w="med" type="diamond"/>
            <a:tailEnd len="med" w="med" type="diamond"/>
          </a:ln>
        </p:spPr>
      </p:cxnSp>
      <p:sp>
        <p:nvSpPr>
          <p:cNvPr id="225" name="Google Shape;225;p37"/>
          <p:cNvSpPr txBox="1"/>
          <p:nvPr/>
        </p:nvSpPr>
        <p:spPr>
          <a:xfrm>
            <a:off x="3095450" y="753606"/>
            <a:ext cx="2405700" cy="1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DISTANCE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Ultrasonic Sensor</a:t>
            </a:r>
            <a:endParaRPr/>
          </a:p>
        </p:txBody>
      </p:sp>
      <p:sp>
        <p:nvSpPr>
          <p:cNvPr id="232" name="Google Shape;232;p38"/>
          <p:cNvSpPr txBox="1"/>
          <p:nvPr>
            <p:ph idx="1" type="body"/>
          </p:nvPr>
        </p:nvSpPr>
        <p:spPr>
          <a:xfrm>
            <a:off x="339212" y="1048069"/>
            <a:ext cx="8229600" cy="33945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
              <a:t>4 pins:</a:t>
            </a:r>
            <a:endParaRPr/>
          </a:p>
          <a:p>
            <a:pPr indent="-406400" lvl="0" marL="914400" rtl="0" algn="l">
              <a:lnSpc>
                <a:spcPct val="200000"/>
              </a:lnSpc>
              <a:spcBef>
                <a:spcPts val="600"/>
              </a:spcBef>
              <a:spcAft>
                <a:spcPts val="0"/>
              </a:spcAft>
              <a:buSzPts val="2800"/>
              <a:buAutoNum type="arabicPeriod"/>
            </a:pPr>
            <a:r>
              <a:rPr lang="en"/>
              <a:t>Vin = the power pin</a:t>
            </a:r>
            <a:endParaRPr/>
          </a:p>
          <a:p>
            <a:pPr indent="-406400" lvl="0" marL="914400" rtl="0" algn="l">
              <a:lnSpc>
                <a:spcPct val="200000"/>
              </a:lnSpc>
              <a:spcBef>
                <a:spcPts val="0"/>
              </a:spcBef>
              <a:spcAft>
                <a:spcPts val="0"/>
              </a:spcAft>
              <a:buSzPts val="2800"/>
              <a:buAutoNum type="arabicPeriod"/>
            </a:pPr>
            <a:r>
              <a:rPr lang="en"/>
              <a:t>GND = ground</a:t>
            </a:r>
            <a:endParaRPr/>
          </a:p>
          <a:p>
            <a:pPr indent="-406400" lvl="0" marL="914400" rtl="0" algn="l">
              <a:lnSpc>
                <a:spcPct val="200000"/>
              </a:lnSpc>
              <a:spcBef>
                <a:spcPts val="0"/>
              </a:spcBef>
              <a:spcAft>
                <a:spcPts val="0"/>
              </a:spcAft>
              <a:buSzPts val="2800"/>
              <a:buAutoNum type="arabicPeriod"/>
            </a:pPr>
            <a:r>
              <a:rPr lang="en"/>
              <a:t>TRG = trigger pin (digitalWrite)</a:t>
            </a:r>
            <a:endParaRPr/>
          </a:p>
          <a:p>
            <a:pPr indent="-406400" lvl="0" marL="914400" rtl="0" algn="l">
              <a:lnSpc>
                <a:spcPct val="200000"/>
              </a:lnSpc>
              <a:spcBef>
                <a:spcPts val="0"/>
              </a:spcBef>
              <a:spcAft>
                <a:spcPts val="0"/>
              </a:spcAft>
              <a:buSzPts val="2800"/>
              <a:buAutoNum type="arabicPeriod"/>
            </a:pPr>
            <a:r>
              <a:rPr lang="en"/>
              <a:t>ECH = echo pin (digitalRead)</a:t>
            </a:r>
            <a:endParaRPr/>
          </a:p>
        </p:txBody>
      </p:sp>
      <p:pic>
        <p:nvPicPr>
          <p:cNvPr id="233" name="Google Shape;233;p38"/>
          <p:cNvPicPr preferRelativeResize="0"/>
          <p:nvPr/>
        </p:nvPicPr>
        <p:blipFill rotWithShape="1">
          <a:blip r:embed="rId3">
            <a:alphaModFix/>
          </a:blip>
          <a:srcRect b="50094" l="18409" r="51494" t="0"/>
          <a:stretch/>
        </p:blipFill>
        <p:spPr>
          <a:xfrm>
            <a:off x="5349950" y="571031"/>
            <a:ext cx="3218850" cy="2316955"/>
          </a:xfrm>
          <a:prstGeom prst="rect">
            <a:avLst/>
          </a:prstGeom>
          <a:noFill/>
          <a:ln>
            <a:noFill/>
          </a:ln>
        </p:spPr>
      </p:pic>
      <p:sp>
        <p:nvSpPr>
          <p:cNvPr id="234" name="Google Shape;234;p38"/>
          <p:cNvSpPr txBox="1"/>
          <p:nvPr/>
        </p:nvSpPr>
        <p:spPr>
          <a:xfrm>
            <a:off x="4441675" y="1682900"/>
            <a:ext cx="6588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(5V)</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Ultrasonic Sensor</a:t>
            </a:r>
            <a:endParaRPr/>
          </a:p>
        </p:txBody>
      </p:sp>
      <p:pic>
        <p:nvPicPr>
          <p:cNvPr id="241" name="Google Shape;241;p39"/>
          <p:cNvPicPr preferRelativeResize="0"/>
          <p:nvPr/>
        </p:nvPicPr>
        <p:blipFill rotWithShape="1">
          <a:blip r:embed="rId3">
            <a:alphaModFix/>
          </a:blip>
          <a:srcRect b="2458" l="0" r="0" t="0"/>
          <a:stretch/>
        </p:blipFill>
        <p:spPr>
          <a:xfrm>
            <a:off x="339200" y="926325"/>
            <a:ext cx="4243200" cy="4113468"/>
          </a:xfrm>
          <a:prstGeom prst="rect">
            <a:avLst/>
          </a:prstGeom>
          <a:noFill/>
          <a:ln>
            <a:noFill/>
          </a:ln>
        </p:spPr>
      </p:pic>
      <p:cxnSp>
        <p:nvCxnSpPr>
          <p:cNvPr id="242" name="Google Shape;242;p39"/>
          <p:cNvCxnSpPr/>
          <p:nvPr/>
        </p:nvCxnSpPr>
        <p:spPr>
          <a:xfrm>
            <a:off x="488550" y="1963369"/>
            <a:ext cx="0" cy="145200"/>
          </a:xfrm>
          <a:prstGeom prst="straightConnector1">
            <a:avLst/>
          </a:prstGeom>
          <a:noFill/>
          <a:ln cap="flat" cmpd="sng" w="38100">
            <a:solidFill>
              <a:schemeClr val="dk2"/>
            </a:solidFill>
            <a:prstDash val="solid"/>
            <a:round/>
            <a:headEnd len="med" w="med" type="none"/>
            <a:tailEnd len="med" w="med" type="none"/>
          </a:ln>
        </p:spPr>
      </p:cxnSp>
      <p:cxnSp>
        <p:nvCxnSpPr>
          <p:cNvPr id="243" name="Google Shape;243;p39"/>
          <p:cNvCxnSpPr/>
          <p:nvPr/>
        </p:nvCxnSpPr>
        <p:spPr>
          <a:xfrm>
            <a:off x="571525" y="4445250"/>
            <a:ext cx="9300" cy="304200"/>
          </a:xfrm>
          <a:prstGeom prst="straightConnector1">
            <a:avLst/>
          </a:prstGeom>
          <a:noFill/>
          <a:ln cap="flat" cmpd="sng" w="38100">
            <a:solidFill>
              <a:schemeClr val="dk2"/>
            </a:solidFill>
            <a:prstDash val="solid"/>
            <a:round/>
            <a:headEnd len="med" w="med" type="none"/>
            <a:tailEnd len="med" w="med" type="none"/>
          </a:ln>
        </p:spPr>
      </p:cxnSp>
      <p:sp>
        <p:nvSpPr>
          <p:cNvPr id="244" name="Google Shape;244;p39"/>
          <p:cNvSpPr/>
          <p:nvPr/>
        </p:nvSpPr>
        <p:spPr>
          <a:xfrm>
            <a:off x="3106350" y="1596994"/>
            <a:ext cx="165900" cy="318000"/>
          </a:xfrm>
          <a:prstGeom prst="rightBracket">
            <a:avLst>
              <a:gd fmla="val 21484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 name="Google Shape;245;p39"/>
          <p:cNvCxnSpPr>
            <a:stCxn id="244" idx="2"/>
          </p:cNvCxnSpPr>
          <p:nvPr/>
        </p:nvCxnSpPr>
        <p:spPr>
          <a:xfrm flipH="1" rot="10800000">
            <a:off x="3272250" y="1424194"/>
            <a:ext cx="1263000" cy="331800"/>
          </a:xfrm>
          <a:prstGeom prst="straightConnector1">
            <a:avLst/>
          </a:prstGeom>
          <a:noFill/>
          <a:ln cap="flat" cmpd="sng" w="38100">
            <a:solidFill>
              <a:srgbClr val="FF0000"/>
            </a:solidFill>
            <a:prstDash val="solid"/>
            <a:round/>
            <a:headEnd len="med" w="med" type="none"/>
            <a:tailEnd len="med" w="med" type="stealth"/>
          </a:ln>
        </p:spPr>
      </p:cxnSp>
      <p:sp>
        <p:nvSpPr>
          <p:cNvPr id="246" name="Google Shape;246;p39"/>
          <p:cNvSpPr txBox="1"/>
          <p:nvPr/>
        </p:nvSpPr>
        <p:spPr>
          <a:xfrm>
            <a:off x="4608875" y="1119956"/>
            <a:ext cx="3419700" cy="6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Notice: </a:t>
            </a:r>
            <a:br>
              <a:rPr lang="en"/>
            </a:br>
            <a:r>
              <a:rPr lang="en"/>
              <a:t>TRIGGER_PIN is OUTPUT</a:t>
            </a:r>
            <a:br>
              <a:rPr lang="en"/>
            </a:br>
            <a:r>
              <a:rPr lang="en"/>
              <a:t>ECHO_PIN is INPUT</a:t>
            </a:r>
            <a:endParaRPr/>
          </a:p>
        </p:txBody>
      </p:sp>
      <p:sp>
        <p:nvSpPr>
          <p:cNvPr id="247" name="Google Shape;247;p39"/>
          <p:cNvSpPr/>
          <p:nvPr/>
        </p:nvSpPr>
        <p:spPr>
          <a:xfrm>
            <a:off x="3631800" y="2737669"/>
            <a:ext cx="746700" cy="698100"/>
          </a:xfrm>
          <a:prstGeom prst="rightBracket">
            <a:avLst>
              <a:gd fmla="val 62334"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 name="Google Shape;248;p39"/>
          <p:cNvCxnSpPr>
            <a:stCxn id="247" idx="2"/>
          </p:cNvCxnSpPr>
          <p:nvPr/>
        </p:nvCxnSpPr>
        <p:spPr>
          <a:xfrm flipH="1" rot="10800000">
            <a:off x="4378500" y="2585419"/>
            <a:ext cx="884700" cy="501300"/>
          </a:xfrm>
          <a:prstGeom prst="straightConnector1">
            <a:avLst/>
          </a:prstGeom>
          <a:noFill/>
          <a:ln cap="flat" cmpd="sng" w="38100">
            <a:solidFill>
              <a:srgbClr val="FF0000"/>
            </a:solidFill>
            <a:prstDash val="solid"/>
            <a:round/>
            <a:headEnd len="med" w="med" type="none"/>
            <a:tailEnd len="med" w="med" type="stealth"/>
          </a:ln>
        </p:spPr>
      </p:cxnSp>
      <p:sp>
        <p:nvSpPr>
          <p:cNvPr id="249" name="Google Shape;249;p39"/>
          <p:cNvSpPr txBox="1"/>
          <p:nvPr/>
        </p:nvSpPr>
        <p:spPr>
          <a:xfrm>
            <a:off x="5355500" y="2284856"/>
            <a:ext cx="3124800" cy="8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are “shooting” (</a:t>
            </a:r>
            <a:r>
              <a:rPr b="1" lang="en">
                <a:solidFill>
                  <a:srgbClr val="76A5AF"/>
                </a:solidFill>
              </a:rPr>
              <a:t>HIGH</a:t>
            </a:r>
            <a:r>
              <a:rPr lang="en"/>
              <a:t>) the waves from TRIGGER_PIN for 10 microseconds, then stop (</a:t>
            </a:r>
            <a:r>
              <a:rPr b="1" lang="en">
                <a:solidFill>
                  <a:srgbClr val="76A5AF"/>
                </a:solidFill>
              </a:rPr>
              <a:t>LOW</a:t>
            </a:r>
            <a:r>
              <a:rPr lang="en"/>
              <a:t>)</a:t>
            </a:r>
            <a:endParaRPr/>
          </a:p>
        </p:txBody>
      </p:sp>
      <p:sp>
        <p:nvSpPr>
          <p:cNvPr id="250" name="Google Shape;250;p39"/>
          <p:cNvSpPr/>
          <p:nvPr/>
        </p:nvSpPr>
        <p:spPr>
          <a:xfrm>
            <a:off x="4120325" y="3601838"/>
            <a:ext cx="165900" cy="172800"/>
          </a:xfrm>
          <a:prstGeom prst="rightBracket">
            <a:avLst>
              <a:gd fmla="val 69439"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 name="Google Shape;251;p39"/>
          <p:cNvCxnSpPr>
            <a:stCxn id="250" idx="2"/>
          </p:cNvCxnSpPr>
          <p:nvPr/>
        </p:nvCxnSpPr>
        <p:spPr>
          <a:xfrm flipH="1" rot="10800000">
            <a:off x="4286225" y="3512138"/>
            <a:ext cx="1014000" cy="176100"/>
          </a:xfrm>
          <a:prstGeom prst="straightConnector1">
            <a:avLst/>
          </a:prstGeom>
          <a:noFill/>
          <a:ln cap="flat" cmpd="sng" w="38100">
            <a:solidFill>
              <a:srgbClr val="FF0000"/>
            </a:solidFill>
            <a:prstDash val="solid"/>
            <a:round/>
            <a:headEnd len="med" w="med" type="none"/>
            <a:tailEnd len="med" w="med" type="stealth"/>
          </a:ln>
        </p:spPr>
      </p:cxnSp>
      <p:sp>
        <p:nvSpPr>
          <p:cNvPr id="252" name="Google Shape;252;p39"/>
          <p:cNvSpPr txBox="1"/>
          <p:nvPr/>
        </p:nvSpPr>
        <p:spPr>
          <a:xfrm>
            <a:off x="5420050" y="3276900"/>
            <a:ext cx="3124800" cy="5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pulseIn: </a:t>
            </a:r>
            <a:r>
              <a:rPr lang="en"/>
              <a:t>measures how long it took for the sound to come back (returns microseconds)</a:t>
            </a:r>
            <a:endParaRPr/>
          </a:p>
        </p:txBody>
      </p:sp>
      <p:cxnSp>
        <p:nvCxnSpPr>
          <p:cNvPr id="253" name="Google Shape;253;p39"/>
          <p:cNvCxnSpPr/>
          <p:nvPr/>
        </p:nvCxnSpPr>
        <p:spPr>
          <a:xfrm>
            <a:off x="645250" y="4078856"/>
            <a:ext cx="2756100" cy="0"/>
          </a:xfrm>
          <a:prstGeom prst="straightConnector1">
            <a:avLst/>
          </a:prstGeom>
          <a:noFill/>
          <a:ln cap="flat" cmpd="sng" w="38100">
            <a:solidFill>
              <a:srgbClr val="00FF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Custom 8">
      <a:dk1>
        <a:srgbClr val="000000"/>
      </a:dk1>
      <a:lt1>
        <a:srgbClr val="FFFFFF"/>
      </a:lt1>
      <a:dk2>
        <a:srgbClr val="0070C0"/>
      </a:dk2>
      <a:lt2>
        <a:srgbClr val="EEECE1"/>
      </a:lt2>
      <a:accent1>
        <a:srgbClr val="FEB71A"/>
      </a:accent1>
      <a:accent2>
        <a:srgbClr val="6E81D6"/>
      </a:accent2>
      <a:accent3>
        <a:srgbClr val="705E5F"/>
      </a:accent3>
      <a:accent4>
        <a:srgbClr val="CC823D"/>
      </a:accent4>
      <a:accent5>
        <a:srgbClr val="72A7C0"/>
      </a:accent5>
      <a:accent6>
        <a:srgbClr val="BECC8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Custom 8">
      <a:dk1>
        <a:srgbClr val="000000"/>
      </a:dk1>
      <a:lt1>
        <a:srgbClr val="FFFFFF"/>
      </a:lt1>
      <a:dk2>
        <a:srgbClr val="0070C0"/>
      </a:dk2>
      <a:lt2>
        <a:srgbClr val="EEECE1"/>
      </a:lt2>
      <a:accent1>
        <a:srgbClr val="FEB71A"/>
      </a:accent1>
      <a:accent2>
        <a:srgbClr val="6E81D6"/>
      </a:accent2>
      <a:accent3>
        <a:srgbClr val="705E5F"/>
      </a:accent3>
      <a:accent4>
        <a:srgbClr val="CC823D"/>
      </a:accent4>
      <a:accent5>
        <a:srgbClr val="72A7C0"/>
      </a:accent5>
      <a:accent6>
        <a:srgbClr val="BECC8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Custom 8">
      <a:dk1>
        <a:srgbClr val="000000"/>
      </a:dk1>
      <a:lt1>
        <a:srgbClr val="FFFFFF"/>
      </a:lt1>
      <a:dk2>
        <a:srgbClr val="0070C0"/>
      </a:dk2>
      <a:lt2>
        <a:srgbClr val="EEECE1"/>
      </a:lt2>
      <a:accent1>
        <a:srgbClr val="FEB71A"/>
      </a:accent1>
      <a:accent2>
        <a:srgbClr val="6E81D6"/>
      </a:accent2>
      <a:accent3>
        <a:srgbClr val="705E5F"/>
      </a:accent3>
      <a:accent4>
        <a:srgbClr val="CC823D"/>
      </a:accent4>
      <a:accent5>
        <a:srgbClr val="72A7C0"/>
      </a:accent5>
      <a:accent6>
        <a:srgbClr val="BECC8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